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 id="2147483653" r:id="rId2"/>
    <p:sldMasterId id="2147483675" r:id="rId3"/>
  </p:sldMasterIdLst>
  <p:notesMasterIdLst>
    <p:notesMasterId r:id="rId26"/>
  </p:notesMasterIdLst>
  <p:sldIdLst>
    <p:sldId id="256" r:id="rId4"/>
    <p:sldId id="277" r:id="rId5"/>
    <p:sldId id="257" r:id="rId6"/>
    <p:sldId id="258" r:id="rId7"/>
    <p:sldId id="278" r:id="rId8"/>
    <p:sldId id="259" r:id="rId9"/>
    <p:sldId id="260" r:id="rId10"/>
    <p:sldId id="266" r:id="rId11"/>
    <p:sldId id="261" r:id="rId12"/>
    <p:sldId id="263" r:id="rId13"/>
    <p:sldId id="264" r:id="rId14"/>
    <p:sldId id="267" r:id="rId15"/>
    <p:sldId id="279" r:id="rId16"/>
    <p:sldId id="268" r:id="rId17"/>
    <p:sldId id="269" r:id="rId18"/>
    <p:sldId id="270" r:id="rId19"/>
    <p:sldId id="271" r:id="rId20"/>
    <p:sldId id="272" r:id="rId21"/>
    <p:sldId id="273" r:id="rId22"/>
    <p:sldId id="274" r:id="rId23"/>
    <p:sldId id="275" r:id="rId24"/>
    <p:sldId id="276" r:id="rId25"/>
  </p:sldIdLst>
  <p:sldSz cx="9144000" cy="6858000" type="screen4x3"/>
  <p:notesSz cx="6858000" cy="9144000"/>
  <p:embeddedFontLst>
    <p:embeddedFont>
      <p:font typeface="Tempus Sans ITC" panose="04020404030D07020202" pitchFamily="82" charset="0"/>
      <p:regular r:id="rId27"/>
    </p:embeddedFont>
    <p:embeddedFont>
      <p:font typeface="Berlin Sans FB Demi" panose="020E0802020502020306" pitchFamily="34" charset="0"/>
      <p:bold r:id="rId28"/>
    </p:embeddedFont>
    <p:embeddedFont>
      <p:font typeface="Tahoma" panose="020B0604030504040204" pitchFamily="34" charset="0"/>
      <p:regular r:id="rId29"/>
      <p:bold r:id="rId30"/>
    </p:embeddedFont>
    <p:embeddedFont>
      <p:font typeface="Wingdings 2" panose="05020102010507070707" pitchFamily="18" charset="2"/>
      <p:regular r:id="rId31"/>
    </p:embeddedFont>
    <p:embeddedFont>
      <p:font typeface="Berlin Sans FB" panose="020E0602020502020306" pitchFamily="34" charset="0"/>
      <p:regular r:id="rId32"/>
      <p:bold r:id="rId33"/>
    </p:embeddedFont>
    <p:embeddedFont>
      <p:font typeface="Arial Black" panose="020B0A04020102020204" pitchFamily="34" charset="0"/>
      <p:bold r:id="rId34"/>
    </p:embeddedFont>
    <p:embeddedFont>
      <p:font typeface="Candara" panose="020E0502030303020204" pitchFamily="34" charset="0"/>
      <p:regular r:id="rId35"/>
      <p:bold r:id="rId36"/>
      <p:italic r:id="rId37"/>
      <p:boldItalic r:id="rId38"/>
    </p:embeddedFont>
  </p:embeddedFont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F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74595" autoAdjust="0"/>
  </p:normalViewPr>
  <p:slideViewPr>
    <p:cSldViewPr>
      <p:cViewPr varScale="1">
        <p:scale>
          <a:sx n="53" d="100"/>
          <a:sy n="53" d="100"/>
        </p:scale>
        <p:origin x="-18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2" d="100"/>
          <a:sy n="52" d="100"/>
        </p:scale>
        <p:origin x="-124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81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defRPr>
            </a:lvl1pPr>
          </a:lstStyle>
          <a:p>
            <a:endParaRPr lang="en-US" altLang="en-US"/>
          </a:p>
        </p:txBody>
      </p:sp>
      <p:sp>
        <p:nvSpPr>
          <p:cNvPr id="68813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defRPr>
            </a:lvl1pPr>
          </a:lstStyle>
          <a:p>
            <a:endParaRPr lang="en-US" altLang="en-US"/>
          </a:p>
        </p:txBody>
      </p:sp>
      <p:sp>
        <p:nvSpPr>
          <p:cNvPr id="68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813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8813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defRPr>
            </a:lvl1pPr>
          </a:lstStyle>
          <a:p>
            <a:endParaRPr lang="en-US" altLang="en-US"/>
          </a:p>
        </p:txBody>
      </p:sp>
      <p:sp>
        <p:nvSpPr>
          <p:cNvPr id="68813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fld id="{2C357A3A-BECB-4AF1-A05C-D62B718FAAD3}" type="slidenum">
              <a:rPr lang="en-US" altLang="en-US"/>
              <a:pPr/>
              <a:t>‹#›</a:t>
            </a:fld>
            <a:endParaRPr lang="en-US" altLang="en-US"/>
          </a:p>
        </p:txBody>
      </p:sp>
    </p:spTree>
    <p:extLst>
      <p:ext uri="{BB962C8B-B14F-4D97-AF65-F5344CB8AC3E}">
        <p14:creationId xmlns:p14="http://schemas.microsoft.com/office/powerpoint/2010/main" val="20950429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7A3A-BECB-4AF1-A05C-D62B718FAAD3}" type="slidenum">
              <a:rPr lang="en-US" altLang="en-US" smtClean="0"/>
              <a:pPr/>
              <a:t>5</a:t>
            </a:fld>
            <a:endParaRPr lang="en-US" altLang="en-US"/>
          </a:p>
        </p:txBody>
      </p:sp>
    </p:spTree>
    <p:extLst>
      <p:ext uri="{BB962C8B-B14F-4D97-AF65-F5344CB8AC3E}">
        <p14:creationId xmlns:p14="http://schemas.microsoft.com/office/powerpoint/2010/main" val="108630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7A3A-BECB-4AF1-A05C-D62B718FAAD3}" type="slidenum">
              <a:rPr lang="en-US" altLang="en-US" smtClean="0"/>
              <a:pPr/>
              <a:t>18</a:t>
            </a:fld>
            <a:endParaRPr lang="en-US" altLang="en-US"/>
          </a:p>
        </p:txBody>
      </p:sp>
    </p:spTree>
    <p:extLst>
      <p:ext uri="{BB962C8B-B14F-4D97-AF65-F5344CB8AC3E}">
        <p14:creationId xmlns:p14="http://schemas.microsoft.com/office/powerpoint/2010/main" val="3645073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7A3A-BECB-4AF1-A05C-D62B718FAAD3}" type="slidenum">
              <a:rPr lang="en-US" altLang="en-US" smtClean="0"/>
              <a:pPr/>
              <a:t>19</a:t>
            </a:fld>
            <a:endParaRPr lang="en-US" altLang="en-US"/>
          </a:p>
        </p:txBody>
      </p:sp>
    </p:spTree>
    <p:extLst>
      <p:ext uri="{BB962C8B-B14F-4D97-AF65-F5344CB8AC3E}">
        <p14:creationId xmlns:p14="http://schemas.microsoft.com/office/powerpoint/2010/main" val="358650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7A3A-BECB-4AF1-A05C-D62B718FAAD3}" type="slidenum">
              <a:rPr lang="en-US" altLang="en-US" smtClean="0"/>
              <a:pPr/>
              <a:t>6</a:t>
            </a:fld>
            <a:endParaRPr lang="en-US" altLang="en-US"/>
          </a:p>
        </p:txBody>
      </p:sp>
    </p:spTree>
    <p:extLst>
      <p:ext uri="{BB962C8B-B14F-4D97-AF65-F5344CB8AC3E}">
        <p14:creationId xmlns:p14="http://schemas.microsoft.com/office/powerpoint/2010/main" val="1627180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7A3A-BECB-4AF1-A05C-D62B718FAAD3}" type="slidenum">
              <a:rPr lang="en-US" altLang="en-US" smtClean="0"/>
              <a:pPr/>
              <a:t>7</a:t>
            </a:fld>
            <a:endParaRPr lang="en-US" altLang="en-US"/>
          </a:p>
        </p:txBody>
      </p:sp>
    </p:spTree>
    <p:extLst>
      <p:ext uri="{BB962C8B-B14F-4D97-AF65-F5344CB8AC3E}">
        <p14:creationId xmlns:p14="http://schemas.microsoft.com/office/powerpoint/2010/main" val="849375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7A3A-BECB-4AF1-A05C-D62B718FAAD3}" type="slidenum">
              <a:rPr lang="en-US" altLang="en-US" smtClean="0"/>
              <a:pPr/>
              <a:t>11</a:t>
            </a:fld>
            <a:endParaRPr lang="en-US" altLang="en-US"/>
          </a:p>
        </p:txBody>
      </p:sp>
    </p:spTree>
    <p:extLst>
      <p:ext uri="{BB962C8B-B14F-4D97-AF65-F5344CB8AC3E}">
        <p14:creationId xmlns:p14="http://schemas.microsoft.com/office/powerpoint/2010/main" val="319661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7A3A-BECB-4AF1-A05C-D62B718FAAD3}" type="slidenum">
              <a:rPr lang="en-US" altLang="en-US" smtClean="0"/>
              <a:pPr/>
              <a:t>12</a:t>
            </a:fld>
            <a:endParaRPr lang="en-US" altLang="en-US"/>
          </a:p>
        </p:txBody>
      </p:sp>
    </p:spTree>
    <p:extLst>
      <p:ext uri="{BB962C8B-B14F-4D97-AF65-F5344CB8AC3E}">
        <p14:creationId xmlns:p14="http://schemas.microsoft.com/office/powerpoint/2010/main" val="2962996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25709A-5F73-4BC0-AE4E-1757404D5A63}" type="slidenum">
              <a:rPr lang="en-US" smtClean="0">
                <a:solidFill>
                  <a:prstClr val="black"/>
                </a:solidFill>
              </a:rPr>
              <a:pPr/>
              <a:t>13</a:t>
            </a:fld>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Controversies Over The Nature of Christ</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www.revelationandcreation.com</a:t>
            </a:r>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Wallace, Steven J.</a:t>
            </a:r>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7A3A-BECB-4AF1-A05C-D62B718FAAD3}" type="slidenum">
              <a:rPr lang="en-US" altLang="en-US" smtClean="0"/>
              <a:pPr/>
              <a:t>14</a:t>
            </a:fld>
            <a:endParaRPr lang="en-US" altLang="en-US"/>
          </a:p>
        </p:txBody>
      </p:sp>
    </p:spTree>
    <p:extLst>
      <p:ext uri="{BB962C8B-B14F-4D97-AF65-F5344CB8AC3E}">
        <p14:creationId xmlns:p14="http://schemas.microsoft.com/office/powerpoint/2010/main" val="113341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7A3A-BECB-4AF1-A05C-D62B718FAAD3}" type="slidenum">
              <a:rPr lang="en-US" altLang="en-US" smtClean="0"/>
              <a:pPr/>
              <a:t>15</a:t>
            </a:fld>
            <a:endParaRPr lang="en-US" altLang="en-US"/>
          </a:p>
        </p:txBody>
      </p:sp>
    </p:spTree>
    <p:extLst>
      <p:ext uri="{BB962C8B-B14F-4D97-AF65-F5344CB8AC3E}">
        <p14:creationId xmlns:p14="http://schemas.microsoft.com/office/powerpoint/2010/main" val="2922360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357A3A-BECB-4AF1-A05C-D62B718FAAD3}" type="slidenum">
              <a:rPr lang="en-US" altLang="en-US" smtClean="0"/>
              <a:pPr/>
              <a:t>16</a:t>
            </a:fld>
            <a:endParaRPr lang="en-US" altLang="en-US"/>
          </a:p>
        </p:txBody>
      </p:sp>
    </p:spTree>
    <p:extLst>
      <p:ext uri="{BB962C8B-B14F-4D97-AF65-F5344CB8AC3E}">
        <p14:creationId xmlns:p14="http://schemas.microsoft.com/office/powerpoint/2010/main" val="4037234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revelationandcreation.com/" TargetMode="External"/><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91202" name="Group 2"/>
          <p:cNvGrpSpPr>
            <a:grpSpLocks/>
          </p:cNvGrpSpPr>
          <p:nvPr/>
        </p:nvGrpSpPr>
        <p:grpSpPr bwMode="auto">
          <a:xfrm>
            <a:off x="-295275" y="557213"/>
            <a:ext cx="9437688" cy="6632575"/>
            <a:chOff x="-186" y="351"/>
            <a:chExt cx="5945" cy="4178"/>
          </a:xfrm>
        </p:grpSpPr>
        <p:grpSp>
          <p:nvGrpSpPr>
            <p:cNvPr id="691203" name="Group 3"/>
            <p:cNvGrpSpPr>
              <a:grpSpLocks/>
            </p:cNvGrpSpPr>
            <p:nvPr/>
          </p:nvGrpSpPr>
          <p:grpSpPr bwMode="auto">
            <a:xfrm>
              <a:off x="-186" y="351"/>
              <a:ext cx="4316" cy="4178"/>
              <a:chOff x="-186" y="351"/>
              <a:chExt cx="4316" cy="4178"/>
            </a:xfrm>
          </p:grpSpPr>
          <p:grpSp>
            <p:nvGrpSpPr>
              <p:cNvPr id="691204" name="Group 4"/>
              <p:cNvGrpSpPr>
                <a:grpSpLocks/>
              </p:cNvGrpSpPr>
              <p:nvPr/>
            </p:nvGrpSpPr>
            <p:grpSpPr bwMode="auto">
              <a:xfrm>
                <a:off x="-186" y="351"/>
                <a:ext cx="4316" cy="4178"/>
                <a:chOff x="-186" y="351"/>
                <a:chExt cx="4316" cy="4178"/>
              </a:xfrm>
            </p:grpSpPr>
            <p:sp>
              <p:nvSpPr>
                <p:cNvPr id="691205" name="AutoShape 5"/>
                <p:cNvSpPr>
                  <a:spLocks noChangeArrowheads="1"/>
                </p:cNvSpPr>
                <p:nvPr/>
              </p:nvSpPr>
              <p:spPr bwMode="auto">
                <a:xfrm rot="12360000" flipH="1">
                  <a:off x="-186" y="351"/>
                  <a:ext cx="4316" cy="4178"/>
                </a:xfrm>
                <a:prstGeom prst="diamond">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206" name="AutoShape 6"/>
                <p:cNvSpPr>
                  <a:spLocks noChangeArrowheads="1"/>
                </p:cNvSpPr>
                <p:nvPr/>
              </p:nvSpPr>
              <p:spPr bwMode="auto">
                <a:xfrm rot="12360000" flipH="1">
                  <a:off x="694" y="1203"/>
                  <a:ext cx="2556" cy="2474"/>
                </a:xfrm>
                <a:prstGeom prst="diamond">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207" name="Rectangle 7"/>
                <p:cNvSpPr>
                  <a:spLocks noChangeArrowheads="1"/>
                </p:cNvSpPr>
                <p:nvPr/>
              </p:nvSpPr>
              <p:spPr bwMode="auto">
                <a:xfrm rot="12360000">
                  <a:off x="2249" y="2499"/>
                  <a:ext cx="649" cy="280"/>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spcBef>
                      <a:spcPct val="50000"/>
                    </a:spcBef>
                  </a:pPr>
                  <a:endParaRPr lang="en-US" altLang="en-US" sz="2400"/>
                </a:p>
              </p:txBody>
            </p:sp>
            <p:sp>
              <p:nvSpPr>
                <p:cNvPr id="691208" name="Oval 8"/>
                <p:cNvSpPr>
                  <a:spLocks noChangeArrowheads="1"/>
                </p:cNvSpPr>
                <p:nvPr/>
              </p:nvSpPr>
              <p:spPr bwMode="auto">
                <a:xfrm rot="12360000">
                  <a:off x="1292" y="2567"/>
                  <a:ext cx="570" cy="528"/>
                </a:xfrm>
                <a:prstGeom prst="ellipse">
                  <a:avLst/>
                </a:prstGeom>
                <a:solidFill>
                  <a:schemeClr val="accent1">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spcBef>
                      <a:spcPct val="50000"/>
                    </a:spcBef>
                  </a:pPr>
                  <a:endParaRPr lang="en-US" altLang="en-US" sz="2400"/>
                </a:p>
              </p:txBody>
            </p:sp>
            <p:sp>
              <p:nvSpPr>
                <p:cNvPr id="691209" name="Rectangle 9"/>
                <p:cNvSpPr>
                  <a:spLocks noChangeArrowheads="1"/>
                </p:cNvSpPr>
                <p:nvPr/>
              </p:nvSpPr>
              <p:spPr bwMode="auto">
                <a:xfrm rot="12360000">
                  <a:off x="2373" y="2047"/>
                  <a:ext cx="446" cy="81"/>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spcBef>
                      <a:spcPct val="50000"/>
                    </a:spcBef>
                  </a:pPr>
                  <a:endParaRPr lang="en-US" altLang="en-US" sz="2400"/>
                </a:p>
              </p:txBody>
            </p:sp>
            <p:sp>
              <p:nvSpPr>
                <p:cNvPr id="691210" name="Rectangle 10"/>
                <p:cNvSpPr>
                  <a:spLocks noChangeArrowheads="1"/>
                </p:cNvSpPr>
                <p:nvPr/>
              </p:nvSpPr>
              <p:spPr bwMode="auto">
                <a:xfrm rot="12360000">
                  <a:off x="1927" y="3071"/>
                  <a:ext cx="445" cy="82"/>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spcBef>
                      <a:spcPct val="50000"/>
                    </a:spcBef>
                  </a:pPr>
                  <a:endParaRPr lang="en-US" altLang="en-US" sz="2400"/>
                </a:p>
              </p:txBody>
            </p:sp>
            <p:sp>
              <p:nvSpPr>
                <p:cNvPr id="691211" name="Arc 11"/>
                <p:cNvSpPr>
                  <a:spLocks/>
                </p:cNvSpPr>
                <p:nvPr/>
              </p:nvSpPr>
              <p:spPr bwMode="auto">
                <a:xfrm rot="10485000">
                  <a:off x="1263" y="2241"/>
                  <a:ext cx="723" cy="856"/>
                </a:xfrm>
                <a:custGeom>
                  <a:avLst/>
                  <a:gdLst>
                    <a:gd name="G0" fmla="+- 21518 0 0"/>
                    <a:gd name="G1" fmla="+- 2258 0 0"/>
                    <a:gd name="G2" fmla="+- 21600 0 0"/>
                    <a:gd name="T0" fmla="*/ 43000 w 43118"/>
                    <a:gd name="T1" fmla="*/ 0 h 23858"/>
                    <a:gd name="T2" fmla="*/ 0 w 43118"/>
                    <a:gd name="T3" fmla="*/ 4141 h 23858"/>
                    <a:gd name="T4" fmla="*/ 21518 w 43118"/>
                    <a:gd name="T5" fmla="*/ 2258 h 23858"/>
                  </a:gdLst>
                  <a:ahLst/>
                  <a:cxnLst>
                    <a:cxn ang="0">
                      <a:pos x="T0" y="T1"/>
                    </a:cxn>
                    <a:cxn ang="0">
                      <a:pos x="T2" y="T3"/>
                    </a:cxn>
                    <a:cxn ang="0">
                      <a:pos x="T4" y="T5"/>
                    </a:cxn>
                  </a:cxnLst>
                  <a:rect l="0" t="0" r="r" b="b"/>
                  <a:pathLst>
                    <a:path w="43118" h="23858" fill="none" extrusionOk="0">
                      <a:moveTo>
                        <a:pt x="42999" y="0"/>
                      </a:moveTo>
                      <a:cubicBezTo>
                        <a:pt x="43078" y="750"/>
                        <a:pt x="43118" y="1503"/>
                        <a:pt x="43118" y="2258"/>
                      </a:cubicBezTo>
                      <a:cubicBezTo>
                        <a:pt x="43118" y="14187"/>
                        <a:pt x="33447" y="23858"/>
                        <a:pt x="21518" y="23858"/>
                      </a:cubicBezTo>
                      <a:cubicBezTo>
                        <a:pt x="10318" y="23858"/>
                        <a:pt x="976" y="15297"/>
                        <a:pt x="0" y="4140"/>
                      </a:cubicBezTo>
                    </a:path>
                    <a:path w="43118" h="23858" stroke="0" extrusionOk="0">
                      <a:moveTo>
                        <a:pt x="42999" y="0"/>
                      </a:moveTo>
                      <a:cubicBezTo>
                        <a:pt x="43078" y="750"/>
                        <a:pt x="43118" y="1503"/>
                        <a:pt x="43118" y="2258"/>
                      </a:cubicBezTo>
                      <a:cubicBezTo>
                        <a:pt x="43118" y="14187"/>
                        <a:pt x="33447" y="23858"/>
                        <a:pt x="21518" y="23858"/>
                      </a:cubicBezTo>
                      <a:cubicBezTo>
                        <a:pt x="10318" y="23858"/>
                        <a:pt x="976" y="15297"/>
                        <a:pt x="0" y="4140"/>
                      </a:cubicBezTo>
                      <a:lnTo>
                        <a:pt x="21518" y="2258"/>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1212" name="Freeform 12"/>
                <p:cNvSpPr>
                  <a:spLocks/>
                </p:cNvSpPr>
                <p:nvPr/>
              </p:nvSpPr>
              <p:spPr bwMode="auto">
                <a:xfrm>
                  <a:off x="1300" y="1374"/>
                  <a:ext cx="1035" cy="2007"/>
                </a:xfrm>
                <a:custGeom>
                  <a:avLst/>
                  <a:gdLst>
                    <a:gd name="T0" fmla="*/ 56 w 1035"/>
                    <a:gd name="T1" fmla="*/ 2006 h 2007"/>
                    <a:gd name="T2" fmla="*/ 0 w 1035"/>
                    <a:gd name="T3" fmla="*/ 1843 h 2007"/>
                    <a:gd name="T4" fmla="*/ 871 w 1035"/>
                    <a:gd name="T5" fmla="*/ 56 h 2007"/>
                    <a:gd name="T6" fmla="*/ 1034 w 1035"/>
                    <a:gd name="T7" fmla="*/ 0 h 2007"/>
                    <a:gd name="T8" fmla="*/ 56 w 1035"/>
                    <a:gd name="T9" fmla="*/ 2006 h 2007"/>
                  </a:gdLst>
                  <a:ahLst/>
                  <a:cxnLst>
                    <a:cxn ang="0">
                      <a:pos x="T0" y="T1"/>
                    </a:cxn>
                    <a:cxn ang="0">
                      <a:pos x="T2" y="T3"/>
                    </a:cxn>
                    <a:cxn ang="0">
                      <a:pos x="T4" y="T5"/>
                    </a:cxn>
                    <a:cxn ang="0">
                      <a:pos x="T6" y="T7"/>
                    </a:cxn>
                    <a:cxn ang="0">
                      <a:pos x="T8" y="T9"/>
                    </a:cxn>
                  </a:cxnLst>
                  <a:rect l="0" t="0" r="r" b="b"/>
                  <a:pathLst>
                    <a:path w="1035" h="2007">
                      <a:moveTo>
                        <a:pt x="56" y="2006"/>
                      </a:moveTo>
                      <a:lnTo>
                        <a:pt x="0" y="1843"/>
                      </a:lnTo>
                      <a:lnTo>
                        <a:pt x="871" y="56"/>
                      </a:lnTo>
                      <a:lnTo>
                        <a:pt x="1034" y="0"/>
                      </a:lnTo>
                      <a:lnTo>
                        <a:pt x="56" y="2006"/>
                      </a:lnTo>
                    </a:path>
                  </a:pathLst>
                </a:custGeom>
                <a:solidFill>
                  <a:schemeClr val="hlink">
                    <a:alpha val="50000"/>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91213" name="Freeform 13"/>
              <p:cNvSpPr>
                <a:spLocks/>
              </p:cNvSpPr>
              <p:nvPr/>
            </p:nvSpPr>
            <p:spPr bwMode="auto">
              <a:xfrm>
                <a:off x="2448" y="1810"/>
                <a:ext cx="324" cy="231"/>
              </a:xfrm>
              <a:custGeom>
                <a:avLst/>
                <a:gdLst>
                  <a:gd name="T0" fmla="*/ 321 w 324"/>
                  <a:gd name="T1" fmla="*/ 226 h 231"/>
                  <a:gd name="T2" fmla="*/ 287 w 324"/>
                  <a:gd name="T3" fmla="*/ 123 h 231"/>
                  <a:gd name="T4" fmla="*/ 53 w 324"/>
                  <a:gd name="T5" fmla="*/ 9 h 231"/>
                  <a:gd name="T6" fmla="*/ 35 w 324"/>
                  <a:gd name="T7" fmla="*/ 0 h 231"/>
                  <a:gd name="T8" fmla="*/ 0 w 324"/>
                  <a:gd name="T9" fmla="*/ 72 h 231"/>
                  <a:gd name="T10" fmla="*/ 323 w 324"/>
                  <a:gd name="T11" fmla="*/ 230 h 231"/>
                </a:gdLst>
                <a:ahLst/>
                <a:cxnLst>
                  <a:cxn ang="0">
                    <a:pos x="T0" y="T1"/>
                  </a:cxn>
                  <a:cxn ang="0">
                    <a:pos x="T2" y="T3"/>
                  </a:cxn>
                  <a:cxn ang="0">
                    <a:pos x="T4" y="T5"/>
                  </a:cxn>
                  <a:cxn ang="0">
                    <a:pos x="T6" y="T7"/>
                  </a:cxn>
                  <a:cxn ang="0">
                    <a:pos x="T8" y="T9"/>
                  </a:cxn>
                  <a:cxn ang="0">
                    <a:pos x="T10" y="T11"/>
                  </a:cxn>
                </a:cxnLst>
                <a:rect l="0" t="0" r="r" b="b"/>
                <a:pathLst>
                  <a:path w="324" h="231">
                    <a:moveTo>
                      <a:pt x="321" y="226"/>
                    </a:moveTo>
                    <a:lnTo>
                      <a:pt x="287" y="123"/>
                    </a:lnTo>
                    <a:lnTo>
                      <a:pt x="53" y="9"/>
                    </a:lnTo>
                    <a:lnTo>
                      <a:pt x="35" y="0"/>
                    </a:lnTo>
                    <a:lnTo>
                      <a:pt x="0" y="72"/>
                    </a:lnTo>
                    <a:lnTo>
                      <a:pt x="323" y="230"/>
                    </a:lnTo>
                  </a:path>
                </a:pathLst>
              </a:custGeom>
              <a:solidFill>
                <a:schemeClr val="accent1">
                  <a:alpha val="50000"/>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91214" name="Rectangle 14"/>
            <p:cNvSpPr>
              <a:spLocks noChangeArrowheads="1"/>
            </p:cNvSpPr>
            <p:nvPr/>
          </p:nvSpPr>
          <p:spPr bwMode="auto">
            <a:xfrm>
              <a:off x="768" y="720"/>
              <a:ext cx="4991" cy="816"/>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91215" name="Rectangle 15"/>
          <p:cNvSpPr>
            <a:spLocks noGrp="1" noChangeArrowheads="1"/>
          </p:cNvSpPr>
          <p:nvPr>
            <p:ph type="ctrTitle" sz="quarter"/>
          </p:nvPr>
        </p:nvSpPr>
        <p:spPr>
          <a:xfrm>
            <a:off x="1217613" y="1219200"/>
            <a:ext cx="7772400" cy="1143000"/>
          </a:xfrm>
        </p:spPr>
        <p:txBody>
          <a:bodyPr/>
          <a:lstStyle>
            <a:lvl1pPr>
              <a:defRPr/>
            </a:lvl1pPr>
          </a:lstStyle>
          <a:p>
            <a:pPr lvl="0"/>
            <a:r>
              <a:rPr lang="en-US" altLang="en-US" noProof="0" smtClean="0"/>
              <a:t>Click to edit Master title style</a:t>
            </a:r>
          </a:p>
        </p:txBody>
      </p:sp>
      <p:sp>
        <p:nvSpPr>
          <p:cNvPr id="691216" name="Rectangle 16"/>
          <p:cNvSpPr>
            <a:spLocks noGrp="1" noChangeArrowheads="1"/>
          </p:cNvSpPr>
          <p:nvPr>
            <p:ph type="subTitle" sz="quarter" idx="1"/>
          </p:nvPr>
        </p:nvSpPr>
        <p:spPr>
          <a:xfrm>
            <a:off x="4724400" y="2819400"/>
            <a:ext cx="4267200" cy="3200400"/>
          </a:xfrm>
        </p:spPr>
        <p:txBody>
          <a:bodyPr/>
          <a:lstStyle>
            <a:lvl1pPr marL="0" indent="0" algn="ctr">
              <a:buFontTx/>
              <a:buNone/>
              <a:defRPr/>
            </a:lvl1pPr>
          </a:lstStyle>
          <a:p>
            <a:pPr lvl="0"/>
            <a:r>
              <a:rPr lang="en-US" altLang="en-US" noProof="0" smtClean="0"/>
              <a:t>Click to edit Master subtitle style</a:t>
            </a:r>
          </a:p>
        </p:txBody>
      </p:sp>
      <p:sp>
        <p:nvSpPr>
          <p:cNvPr id="691217" name="Rectangle 17"/>
          <p:cNvSpPr>
            <a:spLocks noGrp="1" noChangeArrowheads="1"/>
          </p:cNvSpPr>
          <p:nvPr>
            <p:ph type="dt" sz="quarter" idx="2"/>
          </p:nvPr>
        </p:nvSpPr>
        <p:spPr/>
        <p:txBody>
          <a:bodyPr/>
          <a:lstStyle>
            <a:lvl1pPr>
              <a:defRPr>
                <a:solidFill>
                  <a:srgbClr val="EAEAEA"/>
                </a:solidFill>
              </a:defRPr>
            </a:lvl1pPr>
          </a:lstStyle>
          <a:p>
            <a:fld id="{2641C59A-A4A3-400F-A228-66AB3E64C7FA}" type="datetime1">
              <a:rPr lang="en-US" altLang="en-US"/>
              <a:pPr/>
              <a:t>2/4/2015</a:t>
            </a:fld>
            <a:endParaRPr lang="en-US" altLang="en-US"/>
          </a:p>
        </p:txBody>
      </p:sp>
      <p:sp>
        <p:nvSpPr>
          <p:cNvPr id="691218" name="Rectangle 18"/>
          <p:cNvSpPr>
            <a:spLocks noGrp="1" noChangeArrowheads="1"/>
          </p:cNvSpPr>
          <p:nvPr>
            <p:ph type="ftr" sz="quarter" idx="3"/>
          </p:nvPr>
        </p:nvSpPr>
        <p:spPr/>
        <p:txBody>
          <a:bodyPr/>
          <a:lstStyle>
            <a:lvl1pPr>
              <a:defRPr>
                <a:solidFill>
                  <a:srgbClr val="EAEAEA"/>
                </a:solidFill>
              </a:defRPr>
            </a:lvl1pPr>
          </a:lstStyle>
          <a:p>
            <a:r>
              <a:rPr lang="en-US" altLang="en-US"/>
              <a:t>Seven Churches of Asia</a:t>
            </a:r>
          </a:p>
        </p:txBody>
      </p:sp>
      <p:sp>
        <p:nvSpPr>
          <p:cNvPr id="691219" name="Rectangle 19"/>
          <p:cNvSpPr>
            <a:spLocks noGrp="1" noChangeArrowheads="1"/>
          </p:cNvSpPr>
          <p:nvPr>
            <p:ph type="sldNum" sz="quarter" idx="4"/>
          </p:nvPr>
        </p:nvSpPr>
        <p:spPr/>
        <p:txBody>
          <a:bodyPr/>
          <a:lstStyle>
            <a:lvl1pPr>
              <a:defRPr>
                <a:solidFill>
                  <a:srgbClr val="EAEAEA"/>
                </a:solidFill>
              </a:defRPr>
            </a:lvl1pPr>
          </a:lstStyle>
          <a:p>
            <a:fld id="{DB87DB62-5FC8-469D-ABBD-43ED240E619B}" type="slidenum">
              <a:rPr lang="en-US" altLang="en-US"/>
              <a:pPr/>
              <a:t>‹#›</a:t>
            </a:fld>
            <a:endParaRPr lang="en-US" altLang="en-US"/>
          </a:p>
        </p:txBody>
      </p:sp>
    </p:spTree>
  </p:cSld>
  <p:clrMapOvr>
    <a:masterClrMapping/>
  </p:clrMapOvr>
  <p:transition>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E5C9EB-30BD-42E8-9251-BDD4CE6914A2}" type="datetime1">
              <a:rPr lang="en-US" altLang="en-US"/>
              <a:pPr/>
              <a:t>2/4/2015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Seven Churches of Asia</a:t>
            </a:r>
          </a:p>
        </p:txBody>
      </p:sp>
      <p:sp>
        <p:nvSpPr>
          <p:cNvPr id="6" name="Slide Number Placeholder 5"/>
          <p:cNvSpPr>
            <a:spLocks noGrp="1"/>
          </p:cNvSpPr>
          <p:nvPr>
            <p:ph type="sldNum" sz="quarter" idx="12"/>
          </p:nvPr>
        </p:nvSpPr>
        <p:spPr/>
        <p:txBody>
          <a:bodyPr/>
          <a:lstStyle>
            <a:lvl1pPr>
              <a:defRPr/>
            </a:lvl1pPr>
          </a:lstStyle>
          <a:p>
            <a:fld id="{45B2D65D-F921-4965-9F91-5D988E587E9E}" type="slidenum">
              <a:rPr lang="en-US" altLang="en-US"/>
              <a:pPr/>
              <a:t>‹#›</a:t>
            </a:fld>
            <a:endParaRPr lang="en-US" altLang="en-US"/>
          </a:p>
        </p:txBody>
      </p:sp>
    </p:spTree>
    <p:extLst>
      <p:ext uri="{BB962C8B-B14F-4D97-AF65-F5344CB8AC3E}">
        <p14:creationId xmlns:p14="http://schemas.microsoft.com/office/powerpoint/2010/main" val="146656139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5334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5334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1BFE3E0-9E4E-4725-81D3-1799FF2FFA2D}" type="datetime1">
              <a:rPr lang="en-US" altLang="en-US"/>
              <a:pPr/>
              <a:t>2/4/2015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Seven Churches of Asia</a:t>
            </a:r>
          </a:p>
        </p:txBody>
      </p:sp>
      <p:sp>
        <p:nvSpPr>
          <p:cNvPr id="6" name="Slide Number Placeholder 5"/>
          <p:cNvSpPr>
            <a:spLocks noGrp="1"/>
          </p:cNvSpPr>
          <p:nvPr>
            <p:ph type="sldNum" sz="quarter" idx="12"/>
          </p:nvPr>
        </p:nvSpPr>
        <p:spPr/>
        <p:txBody>
          <a:bodyPr/>
          <a:lstStyle>
            <a:lvl1pPr>
              <a:defRPr/>
            </a:lvl1pPr>
          </a:lstStyle>
          <a:p>
            <a:fld id="{3894EA8B-6171-4C6A-B324-2477D4156A3D}" type="slidenum">
              <a:rPr lang="en-US" altLang="en-US"/>
              <a:pPr/>
              <a:t>‹#›</a:t>
            </a:fld>
            <a:endParaRPr lang="en-US" altLang="en-US"/>
          </a:p>
        </p:txBody>
      </p:sp>
    </p:spTree>
    <p:extLst>
      <p:ext uri="{BB962C8B-B14F-4D97-AF65-F5344CB8AC3E}">
        <p14:creationId xmlns:p14="http://schemas.microsoft.com/office/powerpoint/2010/main" val="775660660"/>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3250" name="Rectangle 2"/>
          <p:cNvSpPr>
            <a:spLocks noGrp="1" noChangeArrowheads="1"/>
          </p:cNvSpPr>
          <p:nvPr>
            <p:ph type="ctrTitle"/>
          </p:nvPr>
        </p:nvSpPr>
        <p:spPr>
          <a:xfrm>
            <a:off x="1219200" y="2133600"/>
            <a:ext cx="6705600" cy="1905000"/>
          </a:xfrm>
        </p:spPr>
        <p:txBody>
          <a:bodyPr/>
          <a:lstStyle>
            <a:lvl1pPr algn="ctr">
              <a:defRPr sz="4400"/>
            </a:lvl1pPr>
          </a:lstStyle>
          <a:p>
            <a:pPr lvl="0"/>
            <a:r>
              <a:rPr lang="en-US" altLang="en-US" noProof="0" smtClean="0"/>
              <a:t>Click to edit Master title style</a:t>
            </a:r>
          </a:p>
        </p:txBody>
      </p:sp>
      <p:sp>
        <p:nvSpPr>
          <p:cNvPr id="693251" name="Rectangle 3"/>
          <p:cNvSpPr>
            <a:spLocks noGrp="1" noChangeArrowheads="1"/>
          </p:cNvSpPr>
          <p:nvPr>
            <p:ph type="subTitle" idx="1"/>
          </p:nvPr>
        </p:nvSpPr>
        <p:spPr>
          <a:xfrm>
            <a:off x="1143000" y="4419600"/>
            <a:ext cx="6858000" cy="685800"/>
          </a:xfrm>
        </p:spPr>
        <p:txBody>
          <a:bodyPr/>
          <a:lstStyle>
            <a:lvl1pPr marL="0" indent="0" algn="ctr">
              <a:buFontTx/>
              <a:buNone/>
              <a:defRPr/>
            </a:lvl1pPr>
          </a:lstStyle>
          <a:p>
            <a:pPr lvl="0"/>
            <a:r>
              <a:rPr lang="en-US" altLang="en-US" noProof="0" smtClean="0"/>
              <a:t>Click to edit Master subtitle style</a:t>
            </a:r>
          </a:p>
        </p:txBody>
      </p:sp>
      <p:sp>
        <p:nvSpPr>
          <p:cNvPr id="693252" name="Rectangle 4"/>
          <p:cNvSpPr>
            <a:spLocks noGrp="1" noChangeArrowheads="1"/>
          </p:cNvSpPr>
          <p:nvPr>
            <p:ph type="dt" sz="half" idx="2"/>
          </p:nvPr>
        </p:nvSpPr>
        <p:spPr>
          <a:xfrm>
            <a:off x="228600" y="6248400"/>
            <a:ext cx="1905000" cy="457200"/>
          </a:xfrm>
        </p:spPr>
        <p:txBody>
          <a:bodyPr/>
          <a:lstStyle>
            <a:lvl1pPr>
              <a:defRPr/>
            </a:lvl1pPr>
          </a:lstStyle>
          <a:p>
            <a:fld id="{4F5DF03D-4F76-42C6-8EA9-FCB7C565AA1F}" type="datetime1">
              <a:rPr lang="en-US" altLang="en-US"/>
              <a:pPr/>
              <a:t>2/4/2015</a:t>
            </a:fld>
            <a:endParaRPr lang="en-US" altLang="en-US"/>
          </a:p>
        </p:txBody>
      </p:sp>
      <p:sp>
        <p:nvSpPr>
          <p:cNvPr id="693253" name="Rectangle 5"/>
          <p:cNvSpPr>
            <a:spLocks noGrp="1" noChangeArrowheads="1"/>
          </p:cNvSpPr>
          <p:nvPr>
            <p:ph type="ftr" sz="quarter" idx="3"/>
          </p:nvPr>
        </p:nvSpPr>
        <p:spPr>
          <a:xfrm>
            <a:off x="2362200" y="6248400"/>
            <a:ext cx="4343400" cy="457200"/>
          </a:xfrm>
        </p:spPr>
        <p:txBody>
          <a:bodyPr/>
          <a:lstStyle>
            <a:lvl1pPr>
              <a:defRPr/>
            </a:lvl1pPr>
          </a:lstStyle>
          <a:p>
            <a:r>
              <a:rPr lang="en-US" altLang="en-US"/>
              <a:t>Seven Churches of Asia</a:t>
            </a:r>
          </a:p>
        </p:txBody>
      </p:sp>
      <p:sp>
        <p:nvSpPr>
          <p:cNvPr id="693254" name="Rectangle 6"/>
          <p:cNvSpPr>
            <a:spLocks noGrp="1" noChangeArrowheads="1"/>
          </p:cNvSpPr>
          <p:nvPr>
            <p:ph type="sldNum" sz="quarter" idx="4"/>
          </p:nvPr>
        </p:nvSpPr>
        <p:spPr>
          <a:xfrm>
            <a:off x="7010400" y="6248400"/>
            <a:ext cx="1905000" cy="457200"/>
          </a:xfrm>
        </p:spPr>
        <p:txBody>
          <a:bodyPr/>
          <a:lstStyle>
            <a:lvl1pPr>
              <a:defRPr/>
            </a:lvl1pPr>
          </a:lstStyle>
          <a:p>
            <a:fld id="{D421428D-8A7D-4A6F-B532-3D006D0395AA}" type="slidenum">
              <a:rPr lang="en-US" altLang="en-US"/>
              <a:pPr/>
              <a:t>‹#›</a:t>
            </a:fld>
            <a:endParaRPr lang="en-US" altLang="en-US"/>
          </a:p>
        </p:txBody>
      </p:sp>
      <p:sp>
        <p:nvSpPr>
          <p:cNvPr id="693255" name="Rectangle 7"/>
          <p:cNvSpPr>
            <a:spLocks noChangeArrowheads="1"/>
          </p:cNvSpPr>
          <p:nvPr/>
        </p:nvSpPr>
        <p:spPr bwMode="auto">
          <a:xfrm>
            <a:off x="0" y="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i="1">
                <a:latin typeface="Arial" pitchFamily="34" charset="0"/>
              </a:rPr>
              <a:t>Wallace, Steven J.</a:t>
            </a:r>
            <a:r>
              <a:rPr lang="en-US" altLang="en-US" sz="1400">
                <a:latin typeface="Arial" pitchFamily="34" charset="0"/>
              </a:rPr>
              <a:t>  www.revelationandcreation.com</a:t>
            </a:r>
          </a:p>
        </p:txBody>
      </p:sp>
      <p:sp>
        <p:nvSpPr>
          <p:cNvPr id="693256" name="Rectangle 8">
            <a:hlinkClick r:id="rId3"/>
          </p:cNvPr>
          <p:cNvSpPr>
            <a:spLocks noChangeArrowheads="1"/>
          </p:cNvSpPr>
          <p:nvPr userDrawn="1"/>
        </p:nvSpPr>
        <p:spPr bwMode="auto">
          <a:xfrm>
            <a:off x="0" y="0"/>
            <a:ext cx="39624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fade thruBlk="1"/>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D3E0C20-66BA-4A2C-8DF5-E56C901FA158}" type="datetime1">
              <a:rPr lang="en-US" altLang="en-US"/>
              <a:pPr/>
              <a:t>2/4/2015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Seven Churches of Asia</a:t>
            </a:r>
          </a:p>
        </p:txBody>
      </p:sp>
      <p:sp>
        <p:nvSpPr>
          <p:cNvPr id="6" name="Slide Number Placeholder 5"/>
          <p:cNvSpPr>
            <a:spLocks noGrp="1"/>
          </p:cNvSpPr>
          <p:nvPr>
            <p:ph type="sldNum" sz="quarter" idx="12"/>
          </p:nvPr>
        </p:nvSpPr>
        <p:spPr/>
        <p:txBody>
          <a:bodyPr/>
          <a:lstStyle>
            <a:lvl1pPr>
              <a:defRPr/>
            </a:lvl1pPr>
          </a:lstStyle>
          <a:p>
            <a:fld id="{C21EA0E3-ADB6-490C-873D-C8FDD043DC9A}" type="slidenum">
              <a:rPr lang="en-US" altLang="en-US"/>
              <a:pPr/>
              <a:t>‹#›</a:t>
            </a:fld>
            <a:endParaRPr lang="en-US" altLang="en-US"/>
          </a:p>
        </p:txBody>
      </p:sp>
    </p:spTree>
    <p:extLst>
      <p:ext uri="{BB962C8B-B14F-4D97-AF65-F5344CB8AC3E}">
        <p14:creationId xmlns:p14="http://schemas.microsoft.com/office/powerpoint/2010/main" val="1504294886"/>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A838B17-202C-4D58-8E7B-A0B8C2B7D1EE}" type="datetime1">
              <a:rPr lang="en-US" altLang="en-US"/>
              <a:pPr/>
              <a:t>2/4/2015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Seven Churches of Asia</a:t>
            </a:r>
          </a:p>
        </p:txBody>
      </p:sp>
      <p:sp>
        <p:nvSpPr>
          <p:cNvPr id="6" name="Slide Number Placeholder 5"/>
          <p:cNvSpPr>
            <a:spLocks noGrp="1"/>
          </p:cNvSpPr>
          <p:nvPr>
            <p:ph type="sldNum" sz="quarter" idx="12"/>
          </p:nvPr>
        </p:nvSpPr>
        <p:spPr/>
        <p:txBody>
          <a:bodyPr/>
          <a:lstStyle>
            <a:lvl1pPr>
              <a:defRPr/>
            </a:lvl1pPr>
          </a:lstStyle>
          <a:p>
            <a:fld id="{88098DE5-E9FB-4B43-9A7B-9E262842CA09}" type="slidenum">
              <a:rPr lang="en-US" altLang="en-US"/>
              <a:pPr/>
              <a:t>‹#›</a:t>
            </a:fld>
            <a:endParaRPr lang="en-US" altLang="en-US"/>
          </a:p>
        </p:txBody>
      </p:sp>
    </p:spTree>
    <p:extLst>
      <p:ext uri="{BB962C8B-B14F-4D97-AF65-F5344CB8AC3E}">
        <p14:creationId xmlns:p14="http://schemas.microsoft.com/office/powerpoint/2010/main" val="4020387364"/>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4A08DC6-4581-4A5E-B30B-A5C90C8C0791}" type="datetime1">
              <a:rPr lang="en-US" altLang="en-US"/>
              <a:pPr/>
              <a:t>2/4/2015</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Seven Churches of Asia</a:t>
            </a:r>
          </a:p>
        </p:txBody>
      </p:sp>
      <p:sp>
        <p:nvSpPr>
          <p:cNvPr id="7" name="Slide Number Placeholder 6"/>
          <p:cNvSpPr>
            <a:spLocks noGrp="1"/>
          </p:cNvSpPr>
          <p:nvPr>
            <p:ph type="sldNum" sz="quarter" idx="12"/>
          </p:nvPr>
        </p:nvSpPr>
        <p:spPr/>
        <p:txBody>
          <a:bodyPr/>
          <a:lstStyle>
            <a:lvl1pPr>
              <a:defRPr/>
            </a:lvl1pPr>
          </a:lstStyle>
          <a:p>
            <a:fld id="{737DA48A-5EA2-4E43-A9AB-A874EF50B15E}" type="slidenum">
              <a:rPr lang="en-US" altLang="en-US"/>
              <a:pPr/>
              <a:t>‹#›</a:t>
            </a:fld>
            <a:endParaRPr lang="en-US" altLang="en-US"/>
          </a:p>
        </p:txBody>
      </p:sp>
    </p:spTree>
    <p:extLst>
      <p:ext uri="{BB962C8B-B14F-4D97-AF65-F5344CB8AC3E}">
        <p14:creationId xmlns:p14="http://schemas.microsoft.com/office/powerpoint/2010/main" val="2677738553"/>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B218AFD9-1C28-4ECB-B05C-C5B1F3B70C8C}" type="datetime1">
              <a:rPr lang="en-US" altLang="en-US"/>
              <a:pPr/>
              <a:t>2/4/2015</a:t>
            </a:fld>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Seven Churches of Asia</a:t>
            </a:r>
          </a:p>
        </p:txBody>
      </p:sp>
      <p:sp>
        <p:nvSpPr>
          <p:cNvPr id="9" name="Slide Number Placeholder 8"/>
          <p:cNvSpPr>
            <a:spLocks noGrp="1"/>
          </p:cNvSpPr>
          <p:nvPr>
            <p:ph type="sldNum" sz="quarter" idx="12"/>
          </p:nvPr>
        </p:nvSpPr>
        <p:spPr/>
        <p:txBody>
          <a:bodyPr/>
          <a:lstStyle>
            <a:lvl1pPr>
              <a:defRPr/>
            </a:lvl1pPr>
          </a:lstStyle>
          <a:p>
            <a:fld id="{B694AC8F-2F9E-4D36-81FA-7CE9ADF0ED75}" type="slidenum">
              <a:rPr lang="en-US" altLang="en-US"/>
              <a:pPr/>
              <a:t>‹#›</a:t>
            </a:fld>
            <a:endParaRPr lang="en-US" altLang="en-US"/>
          </a:p>
        </p:txBody>
      </p:sp>
    </p:spTree>
    <p:extLst>
      <p:ext uri="{BB962C8B-B14F-4D97-AF65-F5344CB8AC3E}">
        <p14:creationId xmlns:p14="http://schemas.microsoft.com/office/powerpoint/2010/main" val="1989435207"/>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F6653AB-3F54-4021-A2D5-C90C4AC3A1DB}" type="datetime1">
              <a:rPr lang="en-US" altLang="en-US"/>
              <a:pPr/>
              <a:t>2/4/2015</a:t>
            </a:fld>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Seven Churches of Asia</a:t>
            </a:r>
          </a:p>
        </p:txBody>
      </p:sp>
      <p:sp>
        <p:nvSpPr>
          <p:cNvPr id="5" name="Slide Number Placeholder 4"/>
          <p:cNvSpPr>
            <a:spLocks noGrp="1"/>
          </p:cNvSpPr>
          <p:nvPr>
            <p:ph type="sldNum" sz="quarter" idx="12"/>
          </p:nvPr>
        </p:nvSpPr>
        <p:spPr/>
        <p:txBody>
          <a:bodyPr/>
          <a:lstStyle>
            <a:lvl1pPr>
              <a:defRPr/>
            </a:lvl1pPr>
          </a:lstStyle>
          <a:p>
            <a:fld id="{D92CA0A6-0C9C-4183-AD4A-63F005609B7A}" type="slidenum">
              <a:rPr lang="en-US" altLang="en-US"/>
              <a:pPr/>
              <a:t>‹#›</a:t>
            </a:fld>
            <a:endParaRPr lang="en-US" altLang="en-US"/>
          </a:p>
        </p:txBody>
      </p:sp>
    </p:spTree>
    <p:extLst>
      <p:ext uri="{BB962C8B-B14F-4D97-AF65-F5344CB8AC3E}">
        <p14:creationId xmlns:p14="http://schemas.microsoft.com/office/powerpoint/2010/main" val="150484842"/>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18B7EBE-6340-4728-8512-09CB04BF5F65}" type="datetime1">
              <a:rPr lang="en-US" altLang="en-US"/>
              <a:pPr/>
              <a:t>2/4/2015</a:t>
            </a:fld>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Seven Churches of Asia</a:t>
            </a:r>
          </a:p>
        </p:txBody>
      </p:sp>
      <p:sp>
        <p:nvSpPr>
          <p:cNvPr id="4" name="Slide Number Placeholder 3"/>
          <p:cNvSpPr>
            <a:spLocks noGrp="1"/>
          </p:cNvSpPr>
          <p:nvPr>
            <p:ph type="sldNum" sz="quarter" idx="12"/>
          </p:nvPr>
        </p:nvSpPr>
        <p:spPr/>
        <p:txBody>
          <a:bodyPr/>
          <a:lstStyle>
            <a:lvl1pPr>
              <a:defRPr/>
            </a:lvl1pPr>
          </a:lstStyle>
          <a:p>
            <a:fld id="{1829C8EC-5BB0-406E-AD7C-012B37E9537B}" type="slidenum">
              <a:rPr lang="en-US" altLang="en-US"/>
              <a:pPr/>
              <a:t>‹#›</a:t>
            </a:fld>
            <a:endParaRPr lang="en-US" altLang="en-US"/>
          </a:p>
        </p:txBody>
      </p:sp>
    </p:spTree>
    <p:extLst>
      <p:ext uri="{BB962C8B-B14F-4D97-AF65-F5344CB8AC3E}">
        <p14:creationId xmlns:p14="http://schemas.microsoft.com/office/powerpoint/2010/main" val="977794009"/>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EB8FC9C-0B10-4EE2-985E-3427100FBDE9}" type="datetime1">
              <a:rPr lang="en-US" altLang="en-US"/>
              <a:pPr/>
              <a:t>2/4/2015</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Seven Churches of Asia</a:t>
            </a:r>
          </a:p>
        </p:txBody>
      </p:sp>
      <p:sp>
        <p:nvSpPr>
          <p:cNvPr id="7" name="Slide Number Placeholder 6"/>
          <p:cNvSpPr>
            <a:spLocks noGrp="1"/>
          </p:cNvSpPr>
          <p:nvPr>
            <p:ph type="sldNum" sz="quarter" idx="12"/>
          </p:nvPr>
        </p:nvSpPr>
        <p:spPr/>
        <p:txBody>
          <a:bodyPr/>
          <a:lstStyle>
            <a:lvl1pPr>
              <a:defRPr/>
            </a:lvl1pPr>
          </a:lstStyle>
          <a:p>
            <a:fld id="{A8632BD9-76F0-4E42-AF71-31D14400937E}" type="slidenum">
              <a:rPr lang="en-US" altLang="en-US"/>
              <a:pPr/>
              <a:t>‹#›</a:t>
            </a:fld>
            <a:endParaRPr lang="en-US" altLang="en-US"/>
          </a:p>
        </p:txBody>
      </p:sp>
    </p:spTree>
    <p:extLst>
      <p:ext uri="{BB962C8B-B14F-4D97-AF65-F5344CB8AC3E}">
        <p14:creationId xmlns:p14="http://schemas.microsoft.com/office/powerpoint/2010/main" val="282224673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81571C6-9BF5-4C35-A18F-BFDFEF3A50F3}" type="datetime1">
              <a:rPr lang="en-US" altLang="en-US"/>
              <a:pPr/>
              <a:t>2/4/2015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Seven Churches of Asia</a:t>
            </a:r>
          </a:p>
        </p:txBody>
      </p:sp>
      <p:sp>
        <p:nvSpPr>
          <p:cNvPr id="6" name="Slide Number Placeholder 5"/>
          <p:cNvSpPr>
            <a:spLocks noGrp="1"/>
          </p:cNvSpPr>
          <p:nvPr>
            <p:ph type="sldNum" sz="quarter" idx="12"/>
          </p:nvPr>
        </p:nvSpPr>
        <p:spPr/>
        <p:txBody>
          <a:bodyPr/>
          <a:lstStyle>
            <a:lvl1pPr>
              <a:defRPr/>
            </a:lvl1pPr>
          </a:lstStyle>
          <a:p>
            <a:fld id="{5CFCCDFC-FE27-4D39-9A24-3CD0C184BA18}" type="slidenum">
              <a:rPr lang="en-US" altLang="en-US"/>
              <a:pPr/>
              <a:t>‹#›</a:t>
            </a:fld>
            <a:endParaRPr lang="en-US" altLang="en-US"/>
          </a:p>
        </p:txBody>
      </p:sp>
    </p:spTree>
    <p:extLst>
      <p:ext uri="{BB962C8B-B14F-4D97-AF65-F5344CB8AC3E}">
        <p14:creationId xmlns:p14="http://schemas.microsoft.com/office/powerpoint/2010/main" val="966057280"/>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D5B7958-9BE7-4BD8-BDC6-D4A26369A83C}" type="datetime1">
              <a:rPr lang="en-US" altLang="en-US"/>
              <a:pPr/>
              <a:t>2/4/2015</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Seven Churches of Asia</a:t>
            </a:r>
          </a:p>
        </p:txBody>
      </p:sp>
      <p:sp>
        <p:nvSpPr>
          <p:cNvPr id="7" name="Slide Number Placeholder 6"/>
          <p:cNvSpPr>
            <a:spLocks noGrp="1"/>
          </p:cNvSpPr>
          <p:nvPr>
            <p:ph type="sldNum" sz="quarter" idx="12"/>
          </p:nvPr>
        </p:nvSpPr>
        <p:spPr/>
        <p:txBody>
          <a:bodyPr/>
          <a:lstStyle>
            <a:lvl1pPr>
              <a:defRPr/>
            </a:lvl1pPr>
          </a:lstStyle>
          <a:p>
            <a:fld id="{2AF4EBBC-10A5-4561-8866-C1B4F3243C13}" type="slidenum">
              <a:rPr lang="en-US" altLang="en-US"/>
              <a:pPr/>
              <a:t>‹#›</a:t>
            </a:fld>
            <a:endParaRPr lang="en-US" altLang="en-US"/>
          </a:p>
        </p:txBody>
      </p:sp>
    </p:spTree>
    <p:extLst>
      <p:ext uri="{BB962C8B-B14F-4D97-AF65-F5344CB8AC3E}">
        <p14:creationId xmlns:p14="http://schemas.microsoft.com/office/powerpoint/2010/main" val="1931354156"/>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7B64973-8FE5-4B16-8E4F-E2A44F05BF5F}" type="datetime1">
              <a:rPr lang="en-US" altLang="en-US"/>
              <a:pPr/>
              <a:t>2/4/2015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Seven Churches of Asia</a:t>
            </a:r>
          </a:p>
        </p:txBody>
      </p:sp>
      <p:sp>
        <p:nvSpPr>
          <p:cNvPr id="6" name="Slide Number Placeholder 5"/>
          <p:cNvSpPr>
            <a:spLocks noGrp="1"/>
          </p:cNvSpPr>
          <p:nvPr>
            <p:ph type="sldNum" sz="quarter" idx="12"/>
          </p:nvPr>
        </p:nvSpPr>
        <p:spPr/>
        <p:txBody>
          <a:bodyPr/>
          <a:lstStyle>
            <a:lvl1pPr>
              <a:defRPr/>
            </a:lvl1pPr>
          </a:lstStyle>
          <a:p>
            <a:fld id="{858F0C2B-3B50-4C61-B775-6DD39ECFF59F}" type="slidenum">
              <a:rPr lang="en-US" altLang="en-US"/>
              <a:pPr/>
              <a:t>‹#›</a:t>
            </a:fld>
            <a:endParaRPr lang="en-US" altLang="en-US"/>
          </a:p>
        </p:txBody>
      </p:sp>
    </p:spTree>
    <p:extLst>
      <p:ext uri="{BB962C8B-B14F-4D97-AF65-F5344CB8AC3E}">
        <p14:creationId xmlns:p14="http://schemas.microsoft.com/office/powerpoint/2010/main" val="1234342822"/>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304800"/>
            <a:ext cx="1600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33600" y="304800"/>
            <a:ext cx="46482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5C00718-C57E-42F5-8E04-E6EB57386B8E}" type="datetime1">
              <a:rPr lang="en-US" altLang="en-US"/>
              <a:pPr/>
              <a:t>2/4/2015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Seven Churches of Asia</a:t>
            </a:r>
          </a:p>
        </p:txBody>
      </p:sp>
      <p:sp>
        <p:nvSpPr>
          <p:cNvPr id="6" name="Slide Number Placeholder 5"/>
          <p:cNvSpPr>
            <a:spLocks noGrp="1"/>
          </p:cNvSpPr>
          <p:nvPr>
            <p:ph type="sldNum" sz="quarter" idx="12"/>
          </p:nvPr>
        </p:nvSpPr>
        <p:spPr/>
        <p:txBody>
          <a:bodyPr/>
          <a:lstStyle>
            <a:lvl1pPr>
              <a:defRPr/>
            </a:lvl1pPr>
          </a:lstStyle>
          <a:p>
            <a:fld id="{2278F4F2-B273-495D-AF3D-5B5C990C395F}" type="slidenum">
              <a:rPr lang="en-US" altLang="en-US"/>
              <a:pPr/>
              <a:t>‹#›</a:t>
            </a:fld>
            <a:endParaRPr lang="en-US" altLang="en-US"/>
          </a:p>
        </p:txBody>
      </p:sp>
    </p:spTree>
    <p:extLst>
      <p:ext uri="{BB962C8B-B14F-4D97-AF65-F5344CB8AC3E}">
        <p14:creationId xmlns:p14="http://schemas.microsoft.com/office/powerpoint/2010/main" val="705317858"/>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fld id="{688B6BAE-978F-4C15-9351-B3ED567E37C7}" type="datetimeFigureOut">
              <a:rPr lang="en-US">
                <a:solidFill>
                  <a:srgbClr val="1F497D"/>
                </a:solidFill>
              </a:rPr>
              <a:pPr/>
              <a:t>2/4/2015</a:t>
            </a:fld>
            <a:endParaRPr>
              <a:solidFill>
                <a:srgbClr val="1F497D"/>
              </a:solidFill>
            </a:endParaRPr>
          </a:p>
        </p:txBody>
      </p:sp>
      <p:sp>
        <p:nvSpPr>
          <p:cNvPr id="9" name="Rectangle 14"/>
          <p:cNvSpPr>
            <a:spLocks noGrp="1"/>
          </p:cNvSpPr>
          <p:nvPr>
            <p:ph type="sldNum" sz="quarter" idx="11"/>
          </p:nvPr>
        </p:nvSpPr>
        <p:spPr/>
        <p:txBody>
          <a:bodyPr/>
          <a:lstStyle>
            <a:lvl1pPr>
              <a:defRPr lang="en-US" smtClean="0"/>
            </a:lvl1pPr>
          </a:lstStyle>
          <a:p>
            <a:fld id="{AA0FC402-6E87-4444-BAD8-E8E6EBA6370C}" type="slidenum">
              <a:rPr>
                <a:solidFill>
                  <a:srgbClr val="1F497D"/>
                </a:solidFill>
              </a:rPr>
              <a:pPr/>
              <a:t>‹#›</a:t>
            </a:fld>
            <a:endParaRPr>
              <a:solidFill>
                <a:srgbClr val="1F497D"/>
              </a:solidFill>
            </a:endParaRPr>
          </a:p>
        </p:txBody>
      </p:sp>
      <p:sp>
        <p:nvSpPr>
          <p:cNvPr id="25" name="Rectangle 27"/>
          <p:cNvSpPr>
            <a:spLocks noGrp="1"/>
          </p:cNvSpPr>
          <p:nvPr>
            <p:ph type="ftr" sz="quarter" idx="12"/>
          </p:nvPr>
        </p:nvSpPr>
        <p:spPr/>
        <p:txBody>
          <a:bodyPr/>
          <a:lstStyle>
            <a:lvl1pPr>
              <a:defRPr lang="en-US" smtClean="0"/>
            </a:lvl1pPr>
          </a:lstStyle>
          <a:p>
            <a:endParaRPr>
              <a:solidFill>
                <a:srgbClr val="1F497D"/>
              </a:solidFill>
            </a:endParaRPr>
          </a:p>
        </p:txBody>
      </p:sp>
    </p:spTree>
    <p:extLst>
      <p:ext uri="{BB962C8B-B14F-4D97-AF65-F5344CB8AC3E}">
        <p14:creationId xmlns:p14="http://schemas.microsoft.com/office/powerpoint/2010/main" val="2190892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2/4/2015</a:t>
            </a:fld>
            <a:endParaRPr dirty="0">
              <a:solidFill>
                <a:srgbClr val="1F497D"/>
              </a:solidFill>
            </a:endParaRPr>
          </a:p>
        </p:txBody>
      </p:sp>
      <p:sp>
        <p:nvSpPr>
          <p:cNvPr id="5" name="Rectangle 5"/>
          <p:cNvSpPr>
            <a:spLocks noGrp="1"/>
          </p:cNvSpPr>
          <p:nvPr>
            <p:ph type="ftr" sz="quarter" idx="11"/>
          </p:nvPr>
        </p:nvSpPr>
        <p:spPr/>
        <p:txBody>
          <a:bodyPr/>
          <a:lstStyle/>
          <a:p>
            <a:endParaRPr dirty="0">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dirty="0">
              <a:solidFill>
                <a:srgbClr val="1F497D"/>
              </a:solidFill>
            </a:endParaRPr>
          </a:p>
        </p:txBody>
      </p:sp>
    </p:spTree>
    <p:extLst>
      <p:ext uri="{BB962C8B-B14F-4D97-AF65-F5344CB8AC3E}">
        <p14:creationId xmlns:p14="http://schemas.microsoft.com/office/powerpoint/2010/main" val="1222886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fld id="{688B6BAE-978F-4C15-9351-B3ED567E37C7}" type="datetimeFigureOut">
              <a:rPr lang="en-US">
                <a:solidFill>
                  <a:srgbClr val="1F497D"/>
                </a:solidFill>
              </a:rPr>
              <a:pPr/>
              <a:t>2/4/2015</a:t>
            </a:fld>
            <a:endParaRPr dirty="0">
              <a:solidFill>
                <a:srgbClr val="1F497D"/>
              </a:solidFill>
            </a:endParaRPr>
          </a:p>
        </p:txBody>
      </p:sp>
      <p:sp>
        <p:nvSpPr>
          <p:cNvPr id="5" name="Rectangle 5"/>
          <p:cNvSpPr>
            <a:spLocks noGrp="1"/>
          </p:cNvSpPr>
          <p:nvPr>
            <p:ph type="ftr" sz="quarter" idx="11"/>
          </p:nvPr>
        </p:nvSpPr>
        <p:spPr/>
        <p:txBody>
          <a:bodyPr/>
          <a:lstStyle/>
          <a:p>
            <a:endParaRPr dirty="0">
              <a:solidFill>
                <a:srgbClr val="1F497D"/>
              </a:solidFill>
            </a:endParaRPr>
          </a:p>
        </p:txBody>
      </p:sp>
      <p:sp>
        <p:nvSpPr>
          <p:cNvPr id="6" name="Rectangle 6"/>
          <p:cNvSpPr>
            <a:spLocks noGrp="1"/>
          </p:cNvSpPr>
          <p:nvPr>
            <p:ph type="sldNum" sz="quarter" idx="12"/>
          </p:nvPr>
        </p:nvSpPr>
        <p:spPr/>
        <p:txBody>
          <a:bodyPr/>
          <a:lstStyle/>
          <a:p>
            <a:fld id="{AA0FC402-6E87-4444-BAD8-E8E6EBA6370C}" type="slidenum">
              <a:rPr>
                <a:solidFill>
                  <a:srgbClr val="1F497D"/>
                </a:solidFill>
              </a:rPr>
              <a:pPr/>
              <a:t>‹#›</a:t>
            </a:fld>
            <a:endParaRPr dirty="0">
              <a:solidFill>
                <a:srgbClr val="1F497D"/>
              </a:solidFill>
            </a:endParaRPr>
          </a:p>
        </p:txBody>
      </p:sp>
    </p:spTree>
    <p:extLst>
      <p:ext uri="{BB962C8B-B14F-4D97-AF65-F5344CB8AC3E}">
        <p14:creationId xmlns:p14="http://schemas.microsoft.com/office/powerpoint/2010/main" val="3541961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2/4/2015</a:t>
            </a:fld>
            <a:endParaRPr dirty="0">
              <a:solidFill>
                <a:srgbClr val="1F497D"/>
              </a:solidFill>
            </a:endParaRPr>
          </a:p>
        </p:txBody>
      </p:sp>
      <p:sp>
        <p:nvSpPr>
          <p:cNvPr id="6" name="Rectangle 5"/>
          <p:cNvSpPr>
            <a:spLocks noGrp="1"/>
          </p:cNvSpPr>
          <p:nvPr>
            <p:ph type="ftr" sz="quarter" idx="11"/>
          </p:nvPr>
        </p:nvSpPr>
        <p:spPr/>
        <p:txBody>
          <a:bodyPr/>
          <a:lstStyle/>
          <a:p>
            <a:endParaRPr dirty="0">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dirty="0">
              <a:solidFill>
                <a:srgbClr val="1F497D"/>
              </a:solidFill>
            </a:endParaRPr>
          </a:p>
        </p:txBody>
      </p:sp>
    </p:spTree>
    <p:extLst>
      <p:ext uri="{BB962C8B-B14F-4D97-AF65-F5344CB8AC3E}">
        <p14:creationId xmlns:p14="http://schemas.microsoft.com/office/powerpoint/2010/main" val="42376857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fld id="{688B6BAE-978F-4C15-9351-B3ED567E37C7}" type="datetimeFigureOut">
              <a:rPr lang="en-US">
                <a:solidFill>
                  <a:srgbClr val="1F497D"/>
                </a:solidFill>
              </a:rPr>
              <a:pPr/>
              <a:t>2/4/2015</a:t>
            </a:fld>
            <a:endParaRPr dirty="0">
              <a:solidFill>
                <a:srgbClr val="1F497D"/>
              </a:solidFill>
            </a:endParaRPr>
          </a:p>
        </p:txBody>
      </p:sp>
      <p:sp>
        <p:nvSpPr>
          <p:cNvPr id="8" name="Rectangle 7"/>
          <p:cNvSpPr>
            <a:spLocks noGrp="1"/>
          </p:cNvSpPr>
          <p:nvPr>
            <p:ph type="ftr" sz="quarter" idx="11"/>
          </p:nvPr>
        </p:nvSpPr>
        <p:spPr/>
        <p:txBody>
          <a:bodyPr/>
          <a:lstStyle/>
          <a:p>
            <a:endParaRPr dirty="0">
              <a:solidFill>
                <a:srgbClr val="1F497D"/>
              </a:solidFill>
            </a:endParaRPr>
          </a:p>
        </p:txBody>
      </p:sp>
      <p:sp>
        <p:nvSpPr>
          <p:cNvPr id="9" name="Rectangle 8"/>
          <p:cNvSpPr>
            <a:spLocks noGrp="1"/>
          </p:cNvSpPr>
          <p:nvPr>
            <p:ph type="sldNum" sz="quarter" idx="12"/>
          </p:nvPr>
        </p:nvSpPr>
        <p:spPr/>
        <p:txBody>
          <a:bodyPr/>
          <a:lstStyle/>
          <a:p>
            <a:fld id="{AA0FC402-6E87-4444-BAD8-E8E6EBA6370C}" type="slidenum">
              <a:rPr>
                <a:solidFill>
                  <a:srgbClr val="1F497D"/>
                </a:solidFill>
              </a:rPr>
              <a:pPr/>
              <a:t>‹#›</a:t>
            </a:fld>
            <a:endParaRPr dirty="0">
              <a:solidFill>
                <a:srgbClr val="1F497D"/>
              </a:solidFill>
            </a:endParaRPr>
          </a:p>
        </p:txBody>
      </p:sp>
    </p:spTree>
    <p:extLst>
      <p:ext uri="{BB962C8B-B14F-4D97-AF65-F5344CB8AC3E}">
        <p14:creationId xmlns:p14="http://schemas.microsoft.com/office/powerpoint/2010/main" val="102750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fld id="{688B6BAE-978F-4C15-9351-B3ED567E37C7}" type="datetimeFigureOut">
              <a:rPr lang="en-US">
                <a:solidFill>
                  <a:srgbClr val="1F497D"/>
                </a:solidFill>
              </a:rPr>
              <a:pPr/>
              <a:t>2/4/2015</a:t>
            </a:fld>
            <a:endParaRPr dirty="0">
              <a:solidFill>
                <a:srgbClr val="1F497D"/>
              </a:solidFill>
            </a:endParaRPr>
          </a:p>
        </p:txBody>
      </p:sp>
      <p:sp>
        <p:nvSpPr>
          <p:cNvPr id="4" name="Rectangle 4"/>
          <p:cNvSpPr>
            <a:spLocks noGrp="1"/>
          </p:cNvSpPr>
          <p:nvPr>
            <p:ph type="ftr" sz="quarter" idx="11"/>
          </p:nvPr>
        </p:nvSpPr>
        <p:spPr/>
        <p:txBody>
          <a:bodyPr/>
          <a:lstStyle/>
          <a:p>
            <a:endParaRPr dirty="0">
              <a:solidFill>
                <a:srgbClr val="1F497D"/>
              </a:solidFill>
            </a:endParaRPr>
          </a:p>
        </p:txBody>
      </p:sp>
      <p:sp>
        <p:nvSpPr>
          <p:cNvPr id="5" name="Rectangle 5"/>
          <p:cNvSpPr>
            <a:spLocks noGrp="1"/>
          </p:cNvSpPr>
          <p:nvPr>
            <p:ph type="sldNum" sz="quarter" idx="12"/>
          </p:nvPr>
        </p:nvSpPr>
        <p:spPr/>
        <p:txBody>
          <a:bodyPr/>
          <a:lstStyle/>
          <a:p>
            <a:fld id="{AA0FC402-6E87-4444-BAD8-E8E6EBA6370C}" type="slidenum">
              <a:rPr>
                <a:solidFill>
                  <a:srgbClr val="1F497D"/>
                </a:solidFill>
              </a:rPr>
              <a:pPr/>
              <a:t>‹#›</a:t>
            </a:fld>
            <a:endParaRPr dirty="0">
              <a:solidFill>
                <a:srgbClr val="1F497D"/>
              </a:solidFill>
            </a:endParaRPr>
          </a:p>
        </p:txBody>
      </p:sp>
    </p:spTree>
    <p:extLst>
      <p:ext uri="{BB962C8B-B14F-4D97-AF65-F5344CB8AC3E}">
        <p14:creationId xmlns:p14="http://schemas.microsoft.com/office/powerpoint/2010/main" val="18248873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fld id="{688B6BAE-978F-4C15-9351-B3ED567E37C7}" type="datetimeFigureOut">
              <a:rPr lang="en-US">
                <a:solidFill>
                  <a:srgbClr val="1F497D"/>
                </a:solidFill>
              </a:rPr>
              <a:pPr/>
              <a:t>2/4/2015</a:t>
            </a:fld>
            <a:endParaRPr dirty="0">
              <a:solidFill>
                <a:srgbClr val="1F497D"/>
              </a:solidFill>
            </a:endParaRPr>
          </a:p>
        </p:txBody>
      </p:sp>
      <p:sp>
        <p:nvSpPr>
          <p:cNvPr id="3" name="Rectangle 3"/>
          <p:cNvSpPr>
            <a:spLocks noGrp="1"/>
          </p:cNvSpPr>
          <p:nvPr>
            <p:ph type="ftr" sz="quarter" idx="11"/>
          </p:nvPr>
        </p:nvSpPr>
        <p:spPr/>
        <p:txBody>
          <a:bodyPr/>
          <a:lstStyle/>
          <a:p>
            <a:endParaRPr dirty="0">
              <a:solidFill>
                <a:srgbClr val="1F497D"/>
              </a:solidFill>
            </a:endParaRPr>
          </a:p>
        </p:txBody>
      </p:sp>
      <p:sp>
        <p:nvSpPr>
          <p:cNvPr id="4" name="Rectangle 4"/>
          <p:cNvSpPr>
            <a:spLocks noGrp="1"/>
          </p:cNvSpPr>
          <p:nvPr>
            <p:ph type="sldNum" sz="quarter" idx="12"/>
          </p:nvPr>
        </p:nvSpPr>
        <p:spPr/>
        <p:txBody>
          <a:bodyPr/>
          <a:lstStyle/>
          <a:p>
            <a:fld id="{AA0FC402-6E87-4444-BAD8-E8E6EBA6370C}" type="slidenum">
              <a:rPr>
                <a:solidFill>
                  <a:srgbClr val="1F497D"/>
                </a:solidFill>
              </a:rPr>
              <a:pPr/>
              <a:t>‹#›</a:t>
            </a:fld>
            <a:endParaRPr dirty="0">
              <a:solidFill>
                <a:srgbClr val="1F497D"/>
              </a:solidFill>
            </a:endParaRPr>
          </a:p>
        </p:txBody>
      </p:sp>
    </p:spTree>
    <p:extLst>
      <p:ext uri="{BB962C8B-B14F-4D97-AF65-F5344CB8AC3E}">
        <p14:creationId xmlns:p14="http://schemas.microsoft.com/office/powerpoint/2010/main" val="65578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9BDD8CA-931E-4897-828E-94DACD1BB7FC}" type="datetime1">
              <a:rPr lang="en-US" altLang="en-US"/>
              <a:pPr/>
              <a:t>2/4/2015</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Seven Churches of Asia</a:t>
            </a:r>
          </a:p>
        </p:txBody>
      </p:sp>
      <p:sp>
        <p:nvSpPr>
          <p:cNvPr id="6" name="Slide Number Placeholder 5"/>
          <p:cNvSpPr>
            <a:spLocks noGrp="1"/>
          </p:cNvSpPr>
          <p:nvPr>
            <p:ph type="sldNum" sz="quarter" idx="12"/>
          </p:nvPr>
        </p:nvSpPr>
        <p:spPr/>
        <p:txBody>
          <a:bodyPr/>
          <a:lstStyle>
            <a:lvl1pPr>
              <a:defRPr/>
            </a:lvl1pPr>
          </a:lstStyle>
          <a:p>
            <a:fld id="{4E626E3D-8501-447D-9BAC-75C793ED673F}" type="slidenum">
              <a:rPr lang="en-US" altLang="en-US"/>
              <a:pPr/>
              <a:t>‹#›</a:t>
            </a:fld>
            <a:endParaRPr lang="en-US" altLang="en-US"/>
          </a:p>
        </p:txBody>
      </p:sp>
    </p:spTree>
    <p:extLst>
      <p:ext uri="{BB962C8B-B14F-4D97-AF65-F5344CB8AC3E}">
        <p14:creationId xmlns:p14="http://schemas.microsoft.com/office/powerpoint/2010/main" val="1637844941"/>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fld id="{688B6BAE-978F-4C15-9351-B3ED567E37C7}" type="datetimeFigureOut">
              <a:rPr lang="en-US">
                <a:solidFill>
                  <a:srgbClr val="1F497D"/>
                </a:solidFill>
              </a:rPr>
              <a:pPr/>
              <a:t>2/4/2015</a:t>
            </a:fld>
            <a:endParaRPr dirty="0">
              <a:solidFill>
                <a:srgbClr val="1F497D"/>
              </a:solidFill>
            </a:endParaRPr>
          </a:p>
        </p:txBody>
      </p:sp>
      <p:sp>
        <p:nvSpPr>
          <p:cNvPr id="6" name="Rectangle 5"/>
          <p:cNvSpPr>
            <a:spLocks noGrp="1"/>
          </p:cNvSpPr>
          <p:nvPr>
            <p:ph type="ftr" sz="quarter" idx="11"/>
          </p:nvPr>
        </p:nvSpPr>
        <p:spPr/>
        <p:txBody>
          <a:bodyPr/>
          <a:lstStyle/>
          <a:p>
            <a:endParaRPr dirty="0">
              <a:solidFill>
                <a:srgbClr val="1F497D"/>
              </a:solidFill>
            </a:endParaRPr>
          </a:p>
        </p:txBody>
      </p:sp>
      <p:sp>
        <p:nvSpPr>
          <p:cNvPr id="7" name="Rectangle 6"/>
          <p:cNvSpPr>
            <a:spLocks noGrp="1"/>
          </p:cNvSpPr>
          <p:nvPr>
            <p:ph type="sldNum" sz="quarter" idx="12"/>
          </p:nvPr>
        </p:nvSpPr>
        <p:spPr/>
        <p:txBody>
          <a:bodyPr/>
          <a:lstStyle/>
          <a:p>
            <a:fld id="{AA0FC402-6E87-4444-BAD8-E8E6EBA6370C}" type="slidenum">
              <a:rPr>
                <a:solidFill>
                  <a:srgbClr val="1F497D"/>
                </a:solidFill>
              </a:rPr>
              <a:pPr/>
              <a:t>‹#›</a:t>
            </a:fld>
            <a:endParaRPr dirty="0">
              <a:solidFill>
                <a:srgbClr val="1F497D"/>
              </a:solidFill>
            </a:endParaRPr>
          </a:p>
        </p:txBody>
      </p:sp>
    </p:spTree>
    <p:extLst>
      <p:ext uri="{BB962C8B-B14F-4D97-AF65-F5344CB8AC3E}">
        <p14:creationId xmlns:p14="http://schemas.microsoft.com/office/powerpoint/2010/main" val="1285913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indent="-274320" eaLnBrk="1" fontAlgn="auto" hangingPunct="1">
              <a:spcBef>
                <a:spcPts val="0"/>
              </a:spcBef>
              <a:spcAft>
                <a:spcPts val="0"/>
              </a:spcAft>
              <a:buClr>
                <a:srgbClr val="4F81BD"/>
              </a:buClr>
              <a:buSzPct val="80000"/>
              <a:buFont typeface="Wingdings 2" pitchFamily="18" charset="2"/>
              <a:buNone/>
            </a:pPr>
            <a:endParaRPr lang="en-US" sz="2000" dirty="0">
              <a:solidFill>
                <a:prstClr val="white"/>
              </a:solidFill>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dirty="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fld id="{688B6BAE-978F-4C15-9351-B3ED567E37C7}" type="datetimeFigureOut">
              <a:rPr lang="en-US">
                <a:solidFill>
                  <a:srgbClr val="1F497D"/>
                </a:solidFill>
              </a:rPr>
              <a:pPr/>
              <a:t>2/4/2015</a:t>
            </a:fld>
            <a:endParaRPr dirty="0">
              <a:solidFill>
                <a:srgbClr val="1F497D"/>
              </a:solidFill>
            </a:endParaRPr>
          </a:p>
        </p:txBody>
      </p:sp>
      <p:sp>
        <p:nvSpPr>
          <p:cNvPr id="6" name="Rectangle 6"/>
          <p:cNvSpPr>
            <a:spLocks noGrp="1"/>
          </p:cNvSpPr>
          <p:nvPr>
            <p:ph type="ftr" sz="quarter" idx="11"/>
          </p:nvPr>
        </p:nvSpPr>
        <p:spPr/>
        <p:txBody>
          <a:bodyPr/>
          <a:lstStyle/>
          <a:p>
            <a:endParaRPr dirty="0">
              <a:solidFill>
                <a:srgbClr val="1F497D"/>
              </a:solidFill>
            </a:endParaRPr>
          </a:p>
        </p:txBody>
      </p:sp>
      <p:sp>
        <p:nvSpPr>
          <p:cNvPr id="7" name="Rectangle 7"/>
          <p:cNvSpPr>
            <a:spLocks noGrp="1"/>
          </p:cNvSpPr>
          <p:nvPr>
            <p:ph type="sldNum" sz="quarter" idx="12"/>
          </p:nvPr>
        </p:nvSpPr>
        <p:spPr/>
        <p:txBody>
          <a:bodyPr/>
          <a:lstStyle/>
          <a:p>
            <a:fld id="{AA0FC402-6E87-4444-BAD8-E8E6EBA6370C}" type="slidenum">
              <a:rPr>
                <a:solidFill>
                  <a:srgbClr val="1F497D"/>
                </a:solidFill>
              </a:rPr>
              <a:pPr/>
              <a:t>‹#›</a:t>
            </a:fld>
            <a:endParaRPr dirty="0">
              <a:solidFill>
                <a:srgbClr val="1F497D"/>
              </a:solidFill>
            </a:endParaRPr>
          </a:p>
        </p:txBody>
      </p:sp>
    </p:spTree>
    <p:extLst>
      <p:ext uri="{BB962C8B-B14F-4D97-AF65-F5344CB8AC3E}">
        <p14:creationId xmlns:p14="http://schemas.microsoft.com/office/powerpoint/2010/main" val="2345520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2/4/2015</a:t>
            </a:fld>
            <a:endParaRPr dirty="0">
              <a:solidFill>
                <a:srgbClr val="1F497D"/>
              </a:solidFill>
            </a:endParaRPr>
          </a:p>
        </p:txBody>
      </p:sp>
      <p:sp>
        <p:nvSpPr>
          <p:cNvPr id="5" name="Footer Placeholder 4"/>
          <p:cNvSpPr>
            <a:spLocks noGrp="1"/>
          </p:cNvSpPr>
          <p:nvPr>
            <p:ph type="ftr" sz="quarter" idx="11"/>
          </p:nvPr>
        </p:nvSpPr>
        <p:spPr/>
        <p:txBody>
          <a:bodyPr/>
          <a:lstStyle/>
          <a:p>
            <a:endParaRPr dirty="0">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dirty="0">
              <a:solidFill>
                <a:srgbClr val="1F497D"/>
              </a:solidFill>
            </a:endParaRPr>
          </a:p>
        </p:txBody>
      </p:sp>
    </p:spTree>
    <p:extLst>
      <p:ext uri="{BB962C8B-B14F-4D97-AF65-F5344CB8AC3E}">
        <p14:creationId xmlns:p14="http://schemas.microsoft.com/office/powerpoint/2010/main" val="528362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6BAE-978F-4C15-9351-B3ED567E37C7}" type="datetimeFigureOut">
              <a:rPr lang="en-US">
                <a:solidFill>
                  <a:srgbClr val="1F497D"/>
                </a:solidFill>
              </a:rPr>
              <a:pPr/>
              <a:t>2/4/2015</a:t>
            </a:fld>
            <a:endParaRPr dirty="0">
              <a:solidFill>
                <a:srgbClr val="1F497D"/>
              </a:solidFill>
            </a:endParaRPr>
          </a:p>
        </p:txBody>
      </p:sp>
      <p:sp>
        <p:nvSpPr>
          <p:cNvPr id="5" name="Footer Placeholder 4"/>
          <p:cNvSpPr>
            <a:spLocks noGrp="1"/>
          </p:cNvSpPr>
          <p:nvPr>
            <p:ph type="ftr" sz="quarter" idx="11"/>
          </p:nvPr>
        </p:nvSpPr>
        <p:spPr/>
        <p:txBody>
          <a:bodyPr/>
          <a:lstStyle/>
          <a:p>
            <a:endParaRPr dirty="0">
              <a:solidFill>
                <a:srgbClr val="1F497D"/>
              </a:solidFill>
            </a:endParaRPr>
          </a:p>
        </p:txBody>
      </p:sp>
      <p:sp>
        <p:nvSpPr>
          <p:cNvPr id="6" name="Slide Number Placeholder 5"/>
          <p:cNvSpPr>
            <a:spLocks noGrp="1"/>
          </p:cNvSpPr>
          <p:nvPr>
            <p:ph type="sldNum" sz="quarter" idx="12"/>
          </p:nvPr>
        </p:nvSpPr>
        <p:spPr/>
        <p:txBody>
          <a:bodyPr/>
          <a:lstStyle/>
          <a:p>
            <a:fld id="{AA0FC402-6E87-4444-BAD8-E8E6EBA6370C}" type="slidenum">
              <a:rPr>
                <a:solidFill>
                  <a:srgbClr val="1F497D"/>
                </a:solidFill>
              </a:rPr>
              <a:pPr/>
              <a:t>‹#›</a:t>
            </a:fld>
            <a:endParaRPr dirty="0">
              <a:solidFill>
                <a:srgbClr val="1F497D"/>
              </a:solidFill>
            </a:endParaRPr>
          </a:p>
        </p:txBody>
      </p:sp>
    </p:spTree>
    <p:extLst>
      <p:ext uri="{BB962C8B-B14F-4D97-AF65-F5344CB8AC3E}">
        <p14:creationId xmlns:p14="http://schemas.microsoft.com/office/powerpoint/2010/main" val="2436402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BCF5BB7-E294-4249-B792-817EB4E54D35}" type="datetime1">
              <a:rPr lang="en-US" altLang="en-US"/>
              <a:pPr/>
              <a:t>2/4/2015</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Seven Churches of Asia</a:t>
            </a:r>
          </a:p>
        </p:txBody>
      </p:sp>
      <p:sp>
        <p:nvSpPr>
          <p:cNvPr id="7" name="Slide Number Placeholder 6"/>
          <p:cNvSpPr>
            <a:spLocks noGrp="1"/>
          </p:cNvSpPr>
          <p:nvPr>
            <p:ph type="sldNum" sz="quarter" idx="12"/>
          </p:nvPr>
        </p:nvSpPr>
        <p:spPr/>
        <p:txBody>
          <a:bodyPr/>
          <a:lstStyle>
            <a:lvl1pPr>
              <a:defRPr/>
            </a:lvl1pPr>
          </a:lstStyle>
          <a:p>
            <a:fld id="{24A9DC8B-EF6D-4E28-A6F4-1CAA55AA7025}" type="slidenum">
              <a:rPr lang="en-US" altLang="en-US"/>
              <a:pPr/>
              <a:t>‹#›</a:t>
            </a:fld>
            <a:endParaRPr lang="en-US" altLang="en-US"/>
          </a:p>
        </p:txBody>
      </p:sp>
    </p:spTree>
    <p:extLst>
      <p:ext uri="{BB962C8B-B14F-4D97-AF65-F5344CB8AC3E}">
        <p14:creationId xmlns:p14="http://schemas.microsoft.com/office/powerpoint/2010/main" val="1995733527"/>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4B3C7B7-B9FD-4E49-83B7-07E970C82E23}" type="datetime1">
              <a:rPr lang="en-US" altLang="en-US"/>
              <a:pPr/>
              <a:t>2/4/2015</a:t>
            </a:fld>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Seven Churches of Asia</a:t>
            </a:r>
          </a:p>
        </p:txBody>
      </p:sp>
      <p:sp>
        <p:nvSpPr>
          <p:cNvPr id="9" name="Slide Number Placeholder 8"/>
          <p:cNvSpPr>
            <a:spLocks noGrp="1"/>
          </p:cNvSpPr>
          <p:nvPr>
            <p:ph type="sldNum" sz="quarter" idx="12"/>
          </p:nvPr>
        </p:nvSpPr>
        <p:spPr/>
        <p:txBody>
          <a:bodyPr/>
          <a:lstStyle>
            <a:lvl1pPr>
              <a:defRPr/>
            </a:lvl1pPr>
          </a:lstStyle>
          <a:p>
            <a:fld id="{8FC8ADE2-02AA-4986-9E0F-8C8021A5B946}" type="slidenum">
              <a:rPr lang="en-US" altLang="en-US"/>
              <a:pPr/>
              <a:t>‹#›</a:t>
            </a:fld>
            <a:endParaRPr lang="en-US" altLang="en-US"/>
          </a:p>
        </p:txBody>
      </p:sp>
    </p:spTree>
    <p:extLst>
      <p:ext uri="{BB962C8B-B14F-4D97-AF65-F5344CB8AC3E}">
        <p14:creationId xmlns:p14="http://schemas.microsoft.com/office/powerpoint/2010/main" val="257004838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EA07AD3-A18D-4170-8E68-83080806605F}" type="datetime1">
              <a:rPr lang="en-US" altLang="en-US"/>
              <a:pPr/>
              <a:t>2/4/2015</a:t>
            </a:fld>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Seven Churches of Asia</a:t>
            </a:r>
          </a:p>
        </p:txBody>
      </p:sp>
      <p:sp>
        <p:nvSpPr>
          <p:cNvPr id="5" name="Slide Number Placeholder 4"/>
          <p:cNvSpPr>
            <a:spLocks noGrp="1"/>
          </p:cNvSpPr>
          <p:nvPr>
            <p:ph type="sldNum" sz="quarter" idx="12"/>
          </p:nvPr>
        </p:nvSpPr>
        <p:spPr/>
        <p:txBody>
          <a:bodyPr/>
          <a:lstStyle>
            <a:lvl1pPr>
              <a:defRPr/>
            </a:lvl1pPr>
          </a:lstStyle>
          <a:p>
            <a:fld id="{F9DB8723-CC45-48F6-958F-9EF091E63275}" type="slidenum">
              <a:rPr lang="en-US" altLang="en-US"/>
              <a:pPr/>
              <a:t>‹#›</a:t>
            </a:fld>
            <a:endParaRPr lang="en-US" altLang="en-US"/>
          </a:p>
        </p:txBody>
      </p:sp>
    </p:spTree>
    <p:extLst>
      <p:ext uri="{BB962C8B-B14F-4D97-AF65-F5344CB8AC3E}">
        <p14:creationId xmlns:p14="http://schemas.microsoft.com/office/powerpoint/2010/main" val="507778659"/>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8EB9EAC-548B-4FC8-BEEF-A3AB0DF5F32D}" type="datetime1">
              <a:rPr lang="en-US" altLang="en-US"/>
              <a:pPr/>
              <a:t>2/4/2015</a:t>
            </a:fld>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Seven Churches of Asia</a:t>
            </a:r>
          </a:p>
        </p:txBody>
      </p:sp>
      <p:sp>
        <p:nvSpPr>
          <p:cNvPr id="4" name="Slide Number Placeholder 3"/>
          <p:cNvSpPr>
            <a:spLocks noGrp="1"/>
          </p:cNvSpPr>
          <p:nvPr>
            <p:ph type="sldNum" sz="quarter" idx="12"/>
          </p:nvPr>
        </p:nvSpPr>
        <p:spPr/>
        <p:txBody>
          <a:bodyPr/>
          <a:lstStyle>
            <a:lvl1pPr>
              <a:defRPr/>
            </a:lvl1pPr>
          </a:lstStyle>
          <a:p>
            <a:fld id="{B6D2ED10-E255-43E6-9BD0-78CA4FA07633}" type="slidenum">
              <a:rPr lang="en-US" altLang="en-US"/>
              <a:pPr/>
              <a:t>‹#›</a:t>
            </a:fld>
            <a:endParaRPr lang="en-US" altLang="en-US"/>
          </a:p>
        </p:txBody>
      </p:sp>
    </p:spTree>
    <p:extLst>
      <p:ext uri="{BB962C8B-B14F-4D97-AF65-F5344CB8AC3E}">
        <p14:creationId xmlns:p14="http://schemas.microsoft.com/office/powerpoint/2010/main" val="2996099913"/>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0335C5D-0B37-429B-9B27-0B785BBC758C}" type="datetime1">
              <a:rPr lang="en-US" altLang="en-US"/>
              <a:pPr/>
              <a:t>2/4/2015</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Seven Churches of Asia</a:t>
            </a:r>
          </a:p>
        </p:txBody>
      </p:sp>
      <p:sp>
        <p:nvSpPr>
          <p:cNvPr id="7" name="Slide Number Placeholder 6"/>
          <p:cNvSpPr>
            <a:spLocks noGrp="1"/>
          </p:cNvSpPr>
          <p:nvPr>
            <p:ph type="sldNum" sz="quarter" idx="12"/>
          </p:nvPr>
        </p:nvSpPr>
        <p:spPr/>
        <p:txBody>
          <a:bodyPr/>
          <a:lstStyle>
            <a:lvl1pPr>
              <a:defRPr/>
            </a:lvl1pPr>
          </a:lstStyle>
          <a:p>
            <a:fld id="{A42B6769-02BF-4551-865E-2FB6AC3C6646}" type="slidenum">
              <a:rPr lang="en-US" altLang="en-US"/>
              <a:pPr/>
              <a:t>‹#›</a:t>
            </a:fld>
            <a:endParaRPr lang="en-US" altLang="en-US"/>
          </a:p>
        </p:txBody>
      </p:sp>
    </p:spTree>
    <p:extLst>
      <p:ext uri="{BB962C8B-B14F-4D97-AF65-F5344CB8AC3E}">
        <p14:creationId xmlns:p14="http://schemas.microsoft.com/office/powerpoint/2010/main" val="25983328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4680973-C70A-45A9-AD8E-13C495BB6E52}" type="datetime1">
              <a:rPr lang="en-US" altLang="en-US"/>
              <a:pPr/>
              <a:t>2/4/2015</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Seven Churches of Asia</a:t>
            </a:r>
          </a:p>
        </p:txBody>
      </p:sp>
      <p:sp>
        <p:nvSpPr>
          <p:cNvPr id="7" name="Slide Number Placeholder 6"/>
          <p:cNvSpPr>
            <a:spLocks noGrp="1"/>
          </p:cNvSpPr>
          <p:nvPr>
            <p:ph type="sldNum" sz="quarter" idx="12"/>
          </p:nvPr>
        </p:nvSpPr>
        <p:spPr/>
        <p:txBody>
          <a:bodyPr/>
          <a:lstStyle>
            <a:lvl1pPr>
              <a:defRPr/>
            </a:lvl1pPr>
          </a:lstStyle>
          <a:p>
            <a:fld id="{8E15FD64-CA80-42A1-9568-B56BA18E3CC7}" type="slidenum">
              <a:rPr lang="en-US" altLang="en-US"/>
              <a:pPr/>
              <a:t>‹#›</a:t>
            </a:fld>
            <a:endParaRPr lang="en-US" altLang="en-US"/>
          </a:p>
        </p:txBody>
      </p:sp>
    </p:spTree>
    <p:extLst>
      <p:ext uri="{BB962C8B-B14F-4D97-AF65-F5344CB8AC3E}">
        <p14:creationId xmlns:p14="http://schemas.microsoft.com/office/powerpoint/2010/main" val="2956185832"/>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90178" name="Group 2"/>
          <p:cNvGrpSpPr>
            <a:grpSpLocks/>
          </p:cNvGrpSpPr>
          <p:nvPr/>
        </p:nvGrpSpPr>
        <p:grpSpPr bwMode="auto">
          <a:xfrm>
            <a:off x="0" y="0"/>
            <a:ext cx="1539875" cy="6856413"/>
            <a:chOff x="0" y="0"/>
            <a:chExt cx="970" cy="4319"/>
          </a:xfrm>
        </p:grpSpPr>
        <p:sp>
          <p:nvSpPr>
            <p:cNvPr id="690179" name="Rectangle 3"/>
            <p:cNvSpPr>
              <a:spLocks noChangeArrowheads="1"/>
            </p:cNvSpPr>
            <p:nvPr/>
          </p:nvSpPr>
          <p:spPr bwMode="auto">
            <a:xfrm>
              <a:off x="0" y="0"/>
              <a:ext cx="768" cy="4319"/>
            </a:xfrm>
            <a:prstGeom prst="rect">
              <a:avLst/>
            </a:prstGeom>
            <a:blipFill dpi="0" rotWithShape="0">
              <a:blip r:embed="rId13"/>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180" name="Rectangle 4"/>
            <p:cNvSpPr>
              <a:spLocks noChangeArrowheads="1"/>
            </p:cNvSpPr>
            <p:nvPr/>
          </p:nvSpPr>
          <p:spPr bwMode="auto">
            <a:xfrm>
              <a:off x="768" y="0"/>
              <a:ext cx="192" cy="4319"/>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181" name="Rectangle 5"/>
            <p:cNvSpPr>
              <a:spLocks noChangeArrowheads="1"/>
            </p:cNvSpPr>
            <p:nvPr/>
          </p:nvSpPr>
          <p:spPr bwMode="auto">
            <a:xfrm>
              <a:off x="192" y="240"/>
              <a:ext cx="576" cy="2064"/>
            </a:xfrm>
            <a:prstGeom prst="rect">
              <a:avLst/>
            </a:prstGeom>
            <a:solidFill>
              <a:schemeClr val="accent2">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182" name="Rectangle 6"/>
            <p:cNvSpPr>
              <a:spLocks noChangeArrowheads="1"/>
            </p:cNvSpPr>
            <p:nvPr/>
          </p:nvSpPr>
          <p:spPr bwMode="auto">
            <a:xfrm>
              <a:off x="0" y="960"/>
              <a:ext cx="768" cy="528"/>
            </a:xfrm>
            <a:prstGeom prst="rect">
              <a:avLst/>
            </a:prstGeom>
            <a:solidFill>
              <a:schemeClr val="fo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spcBef>
                  <a:spcPct val="50000"/>
                </a:spcBef>
              </a:pPr>
              <a:endParaRPr lang="en-US" altLang="en-US" sz="2400"/>
            </a:p>
          </p:txBody>
        </p:sp>
        <p:sp>
          <p:nvSpPr>
            <p:cNvPr id="690183" name="Rectangle 7"/>
            <p:cNvSpPr>
              <a:spLocks noChangeArrowheads="1"/>
            </p:cNvSpPr>
            <p:nvPr/>
          </p:nvSpPr>
          <p:spPr bwMode="auto">
            <a:xfrm>
              <a:off x="480" y="432"/>
              <a:ext cx="144" cy="3792"/>
            </a:xfrm>
            <a:prstGeom prst="rect">
              <a:avLst/>
            </a:prstGeom>
            <a:solidFill>
              <a:schemeClr val="hlink">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0184" name="Oval 8"/>
            <p:cNvSpPr>
              <a:spLocks noChangeArrowheads="1"/>
            </p:cNvSpPr>
            <p:nvPr/>
          </p:nvSpPr>
          <p:spPr bwMode="auto">
            <a:xfrm>
              <a:off x="0" y="672"/>
              <a:ext cx="672" cy="624"/>
            </a:xfrm>
            <a:prstGeom prst="ellipse">
              <a:avLst/>
            </a:prstGeom>
            <a:solidFill>
              <a:schemeClr val="accent1">
                <a:alpha val="5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spcBef>
                  <a:spcPct val="50000"/>
                </a:spcBef>
              </a:pPr>
              <a:endParaRPr lang="en-US" altLang="en-US" sz="2400"/>
            </a:p>
          </p:txBody>
        </p:sp>
        <p:sp>
          <p:nvSpPr>
            <p:cNvPr id="690185" name="Rectangle 9"/>
            <p:cNvSpPr>
              <a:spLocks noChangeArrowheads="1"/>
            </p:cNvSpPr>
            <p:nvPr/>
          </p:nvSpPr>
          <p:spPr bwMode="auto">
            <a:xfrm>
              <a:off x="0" y="3024"/>
              <a:ext cx="528" cy="96"/>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spcBef>
                  <a:spcPct val="50000"/>
                </a:spcBef>
              </a:pPr>
              <a:endParaRPr lang="en-US" altLang="en-US" sz="2400"/>
            </a:p>
          </p:txBody>
        </p:sp>
        <p:sp>
          <p:nvSpPr>
            <p:cNvPr id="690186" name="Rectangle 10"/>
            <p:cNvSpPr>
              <a:spLocks noChangeArrowheads="1"/>
            </p:cNvSpPr>
            <p:nvPr/>
          </p:nvSpPr>
          <p:spPr bwMode="auto">
            <a:xfrm>
              <a:off x="0" y="3216"/>
              <a:ext cx="528" cy="96"/>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spcBef>
                  <a:spcPct val="50000"/>
                </a:spcBef>
              </a:pPr>
              <a:endParaRPr lang="en-US" altLang="en-US" sz="2400"/>
            </a:p>
          </p:txBody>
        </p:sp>
        <p:sp>
          <p:nvSpPr>
            <p:cNvPr id="690187" name="Rectangle 11"/>
            <p:cNvSpPr>
              <a:spLocks noChangeArrowheads="1"/>
            </p:cNvSpPr>
            <p:nvPr/>
          </p:nvSpPr>
          <p:spPr bwMode="auto">
            <a:xfrm>
              <a:off x="0" y="3408"/>
              <a:ext cx="528" cy="96"/>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p>
              <a:pPr>
                <a:spcBef>
                  <a:spcPct val="50000"/>
                </a:spcBef>
              </a:pPr>
              <a:endParaRPr lang="en-US" altLang="en-US" sz="2400"/>
            </a:p>
          </p:txBody>
        </p:sp>
        <p:sp>
          <p:nvSpPr>
            <p:cNvPr id="690188" name="Arc 12"/>
            <p:cNvSpPr>
              <a:spLocks/>
            </p:cNvSpPr>
            <p:nvPr/>
          </p:nvSpPr>
          <p:spPr bwMode="auto">
            <a:xfrm>
              <a:off x="768" y="2259"/>
              <a:ext cx="202" cy="1154"/>
            </a:xfrm>
            <a:custGeom>
              <a:avLst/>
              <a:gdLst>
                <a:gd name="G0" fmla="+- 754 0 0"/>
                <a:gd name="G1" fmla="+- 21600 0 0"/>
                <a:gd name="G2" fmla="+- 21600 0 0"/>
                <a:gd name="T0" fmla="*/ 0 w 22354"/>
                <a:gd name="T1" fmla="*/ 13 h 43200"/>
                <a:gd name="T2" fmla="*/ 754 w 22354"/>
                <a:gd name="T3" fmla="*/ 43200 h 43200"/>
                <a:gd name="T4" fmla="*/ 754 w 22354"/>
                <a:gd name="T5" fmla="*/ 21600 h 43200"/>
              </a:gdLst>
              <a:ahLst/>
              <a:cxnLst>
                <a:cxn ang="0">
                  <a:pos x="T0" y="T1"/>
                </a:cxn>
                <a:cxn ang="0">
                  <a:pos x="T2" y="T3"/>
                </a:cxn>
                <a:cxn ang="0">
                  <a:pos x="T4" y="T5"/>
                </a:cxn>
              </a:cxnLst>
              <a:rect l="0" t="0" r="r" b="b"/>
              <a:pathLst>
                <a:path w="22354" h="43200" fill="none" extrusionOk="0">
                  <a:moveTo>
                    <a:pt x="0" y="13"/>
                  </a:moveTo>
                  <a:cubicBezTo>
                    <a:pt x="251" y="4"/>
                    <a:pt x="502" y="-1"/>
                    <a:pt x="754" y="0"/>
                  </a:cubicBezTo>
                  <a:cubicBezTo>
                    <a:pt x="12683" y="0"/>
                    <a:pt x="22354" y="9670"/>
                    <a:pt x="22354" y="21600"/>
                  </a:cubicBezTo>
                  <a:cubicBezTo>
                    <a:pt x="22354" y="33529"/>
                    <a:pt x="12683" y="43199"/>
                    <a:pt x="754" y="43200"/>
                  </a:cubicBezTo>
                </a:path>
                <a:path w="22354" h="43200" stroke="0" extrusionOk="0">
                  <a:moveTo>
                    <a:pt x="0" y="13"/>
                  </a:moveTo>
                  <a:cubicBezTo>
                    <a:pt x="251" y="4"/>
                    <a:pt x="502" y="-1"/>
                    <a:pt x="754" y="0"/>
                  </a:cubicBezTo>
                  <a:cubicBezTo>
                    <a:pt x="12683" y="0"/>
                    <a:pt x="22354" y="9670"/>
                    <a:pt x="22354" y="21600"/>
                  </a:cubicBezTo>
                  <a:cubicBezTo>
                    <a:pt x="22354" y="33529"/>
                    <a:pt x="12683" y="43199"/>
                    <a:pt x="754" y="43200"/>
                  </a:cubicBezTo>
                  <a:lnTo>
                    <a:pt x="754" y="21600"/>
                  </a:lnTo>
                  <a:close/>
                </a:path>
              </a:pathLst>
            </a:custGeom>
            <a:solidFill>
              <a:schemeClr val="folHlink">
                <a:alpha val="50000"/>
              </a:schemeClr>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690189" name="Rectangle 13"/>
          <p:cNvSpPr>
            <a:spLocks noGrp="1" noChangeArrowheads="1"/>
          </p:cNvSpPr>
          <p:nvPr>
            <p:ph type="title"/>
          </p:nvPr>
        </p:nvSpPr>
        <p:spPr bwMode="auto">
          <a:xfrm>
            <a:off x="12954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690190" name="Rectangle 14"/>
          <p:cNvSpPr>
            <a:spLocks noGrp="1" noChangeArrowheads="1"/>
          </p:cNvSpPr>
          <p:nvPr>
            <p:ph type="body" idx="1"/>
          </p:nvPr>
        </p:nvSpPr>
        <p:spPr bwMode="auto">
          <a:xfrm>
            <a:off x="12954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90191" name="Rectangle 1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fld id="{431220A2-4FDE-45AE-B44C-FAD286051D9F}" type="datetime1">
              <a:rPr lang="en-US" altLang="en-US"/>
              <a:pPr/>
              <a:t>2/4/2015</a:t>
            </a:fld>
            <a:endParaRPr lang="en-US" altLang="en-US"/>
          </a:p>
        </p:txBody>
      </p:sp>
      <p:sp>
        <p:nvSpPr>
          <p:cNvPr id="690192" name="Rectangle 1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r>
              <a:rPr lang="en-US" altLang="en-US"/>
              <a:t>Seven Churches of Asia</a:t>
            </a:r>
          </a:p>
        </p:txBody>
      </p:sp>
      <p:sp>
        <p:nvSpPr>
          <p:cNvPr id="690193" name="Rectangle 1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E2F34D25-8D0D-46FD-9B4F-E33ED35F5A4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2"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fade thruBlk="1"/>
  </p:transition>
  <p:timing>
    <p:tnLst>
      <p:par>
        <p:cTn id="1" dur="indefinite" restart="never" nodeType="tmRoot"/>
      </p:par>
    </p:tnLst>
  </p:timing>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bwMode="auto">
          <a:xfrm>
            <a:off x="2133600" y="304800"/>
            <a:ext cx="6400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92227" name="Rectangle 3"/>
          <p:cNvSpPr>
            <a:spLocks noGrp="1" noChangeArrowheads="1"/>
          </p:cNvSpPr>
          <p:nvPr>
            <p:ph type="body" idx="1"/>
          </p:nvPr>
        </p:nvSpPr>
        <p:spPr bwMode="auto">
          <a:xfrm>
            <a:off x="2133600" y="1981200"/>
            <a:ext cx="6400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92228" name="Rectangle 4"/>
          <p:cNvSpPr>
            <a:spLocks noGrp="1" noChangeArrowheads="1"/>
          </p:cNvSpPr>
          <p:nvPr>
            <p:ph type="dt" sz="half" idx="2"/>
          </p:nvPr>
        </p:nvSpPr>
        <p:spPr bwMode="auto">
          <a:xfrm>
            <a:off x="21336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fld id="{D49ED14A-3DE8-4E7A-A8C7-F70E517F2474}" type="datetime1">
              <a:rPr lang="en-US" altLang="en-US"/>
              <a:pPr/>
              <a:t>2/4/2015</a:t>
            </a:fld>
            <a:endParaRPr lang="en-US" altLang="en-US"/>
          </a:p>
        </p:txBody>
      </p:sp>
      <p:sp>
        <p:nvSpPr>
          <p:cNvPr id="692229" name="Rectangle 5"/>
          <p:cNvSpPr>
            <a:spLocks noGrp="1" noChangeArrowheads="1"/>
          </p:cNvSpPr>
          <p:nvPr>
            <p:ph type="ftr" sz="quarter" idx="3"/>
          </p:nvPr>
        </p:nvSpPr>
        <p:spPr bwMode="auto">
          <a:xfrm>
            <a:off x="3886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r>
              <a:rPr lang="en-US" altLang="en-US"/>
              <a:t>Seven Churches of Asia</a:t>
            </a:r>
          </a:p>
        </p:txBody>
      </p:sp>
      <p:sp>
        <p:nvSpPr>
          <p:cNvPr id="692230" name="Rectangle 6"/>
          <p:cNvSpPr>
            <a:spLocks noGrp="1" noChangeArrowheads="1"/>
          </p:cNvSpPr>
          <p:nvPr>
            <p:ph type="sldNum" sz="quarter" idx="4"/>
          </p:nvPr>
        </p:nvSpPr>
        <p:spPr bwMode="auto">
          <a:xfrm>
            <a:off x="7239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fld id="{09F6F88E-3D2B-4301-AD01-B0A7EBCCB3B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thruBlk="1"/>
  </p:transition>
  <p:timing>
    <p:tnLst>
      <p:par>
        <p:cTn id="1" dur="indefinite" restart="never" nodeType="tmRoot"/>
      </p:par>
    </p:tnLst>
  </p:timing>
  <p:hf hdr="0" ftr="0" dt="0"/>
  <p:txStyles>
    <p:titleStyle>
      <a:lvl1pPr algn="l" rtl="0" fontAlgn="base">
        <a:lnSpc>
          <a:spcPct val="80000"/>
        </a:lnSpc>
        <a:spcBef>
          <a:spcPct val="0"/>
        </a:spcBef>
        <a:spcAft>
          <a:spcPct val="0"/>
        </a:spcAft>
        <a:defRPr sz="4000">
          <a:solidFill>
            <a:schemeClr val="tx2"/>
          </a:solidFill>
          <a:latin typeface="+mj-lt"/>
          <a:ea typeface="+mj-ea"/>
          <a:cs typeface="+mj-cs"/>
        </a:defRPr>
      </a:lvl1pPr>
      <a:lvl2pPr algn="l" rtl="0" fontAlgn="base">
        <a:lnSpc>
          <a:spcPct val="80000"/>
        </a:lnSpc>
        <a:spcBef>
          <a:spcPct val="0"/>
        </a:spcBef>
        <a:spcAft>
          <a:spcPct val="0"/>
        </a:spcAft>
        <a:defRPr sz="4000">
          <a:solidFill>
            <a:schemeClr val="tx2"/>
          </a:solidFill>
          <a:latin typeface="Arial Black" pitchFamily="34" charset="0"/>
        </a:defRPr>
      </a:lvl2pPr>
      <a:lvl3pPr algn="l" rtl="0" fontAlgn="base">
        <a:lnSpc>
          <a:spcPct val="80000"/>
        </a:lnSpc>
        <a:spcBef>
          <a:spcPct val="0"/>
        </a:spcBef>
        <a:spcAft>
          <a:spcPct val="0"/>
        </a:spcAft>
        <a:defRPr sz="4000">
          <a:solidFill>
            <a:schemeClr val="tx2"/>
          </a:solidFill>
          <a:latin typeface="Arial Black" pitchFamily="34" charset="0"/>
        </a:defRPr>
      </a:lvl3pPr>
      <a:lvl4pPr algn="l" rtl="0" fontAlgn="base">
        <a:lnSpc>
          <a:spcPct val="80000"/>
        </a:lnSpc>
        <a:spcBef>
          <a:spcPct val="0"/>
        </a:spcBef>
        <a:spcAft>
          <a:spcPct val="0"/>
        </a:spcAft>
        <a:defRPr sz="4000">
          <a:solidFill>
            <a:schemeClr val="tx2"/>
          </a:solidFill>
          <a:latin typeface="Arial Black" pitchFamily="34" charset="0"/>
        </a:defRPr>
      </a:lvl4pPr>
      <a:lvl5pPr algn="l" rtl="0" fontAlgn="base">
        <a:lnSpc>
          <a:spcPct val="80000"/>
        </a:lnSpc>
        <a:spcBef>
          <a:spcPct val="0"/>
        </a:spcBef>
        <a:spcAft>
          <a:spcPct val="0"/>
        </a:spcAft>
        <a:defRPr sz="4000">
          <a:solidFill>
            <a:schemeClr val="tx2"/>
          </a:solidFill>
          <a:latin typeface="Arial Black" pitchFamily="34" charset="0"/>
        </a:defRPr>
      </a:lvl5pPr>
      <a:lvl6pPr marL="457200" algn="l" rtl="0" fontAlgn="base">
        <a:lnSpc>
          <a:spcPct val="80000"/>
        </a:lnSpc>
        <a:spcBef>
          <a:spcPct val="0"/>
        </a:spcBef>
        <a:spcAft>
          <a:spcPct val="0"/>
        </a:spcAft>
        <a:defRPr sz="4000">
          <a:solidFill>
            <a:schemeClr val="tx2"/>
          </a:solidFill>
          <a:latin typeface="Arial Black" pitchFamily="34" charset="0"/>
        </a:defRPr>
      </a:lvl6pPr>
      <a:lvl7pPr marL="914400" algn="l" rtl="0" fontAlgn="base">
        <a:lnSpc>
          <a:spcPct val="80000"/>
        </a:lnSpc>
        <a:spcBef>
          <a:spcPct val="0"/>
        </a:spcBef>
        <a:spcAft>
          <a:spcPct val="0"/>
        </a:spcAft>
        <a:defRPr sz="4000">
          <a:solidFill>
            <a:schemeClr val="tx2"/>
          </a:solidFill>
          <a:latin typeface="Arial Black" pitchFamily="34" charset="0"/>
        </a:defRPr>
      </a:lvl7pPr>
      <a:lvl8pPr marL="1371600" algn="l" rtl="0" fontAlgn="base">
        <a:lnSpc>
          <a:spcPct val="80000"/>
        </a:lnSpc>
        <a:spcBef>
          <a:spcPct val="0"/>
        </a:spcBef>
        <a:spcAft>
          <a:spcPct val="0"/>
        </a:spcAft>
        <a:defRPr sz="4000">
          <a:solidFill>
            <a:schemeClr val="tx2"/>
          </a:solidFill>
          <a:latin typeface="Arial Black" pitchFamily="34" charset="0"/>
        </a:defRPr>
      </a:lvl8pPr>
      <a:lvl9pPr marL="1828800" algn="l" rtl="0" fontAlgn="base">
        <a:lnSpc>
          <a:spcPct val="8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b" anchorCtr="0">
            <a:normAutofit/>
            <a:scene3d>
              <a:camera prst="orthographicFront"/>
              <a:lightRig rig="soft" dir="t">
                <a:rot lat="0" lon="0" rev="2100000"/>
              </a:lightRig>
            </a:scene3d>
            <a:sp3d prstMaterial="matte">
              <a:bevelT w="38100" h="38100"/>
            </a:sp3d>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525963"/>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245225"/>
            <a:ext cx="2133600" cy="476250"/>
          </a:xfrm>
          <a:prstGeom prst="rect">
            <a:avLst/>
          </a:prstGeom>
        </p:spPr>
        <p:txBody>
          <a:bodyPr anchor="b" anchorCtr="0"/>
          <a:lstStyle>
            <a:lvl1pPr>
              <a:defRPr lang="en-US" sz="1200" smtClean="0">
                <a:solidFill>
                  <a:schemeClr val="tx2"/>
                </a:solidFill>
                <a:latin typeface="+mn-lt"/>
                <a:ea typeface="+mn-lt"/>
                <a:cs typeface="+mn-lt"/>
              </a:defRPr>
            </a:lvl1pPr>
          </a:lstStyle>
          <a:p>
            <a:pPr eaLnBrk="1" fontAlgn="auto" hangingPunct="1">
              <a:spcBef>
                <a:spcPts val="0"/>
              </a:spcBef>
              <a:spcAft>
                <a:spcPts val="0"/>
              </a:spcAft>
            </a:pPr>
            <a:fld id="{688B6BAE-978F-4C15-9351-B3ED567E37C7}" type="datetimeFigureOut">
              <a:rPr lang="en-US">
                <a:solidFill>
                  <a:srgbClr val="1F497D"/>
                </a:solidFill>
              </a:rPr>
              <a:pPr eaLnBrk="1" fontAlgn="auto" hangingPunct="1">
                <a:spcBef>
                  <a:spcPts val="0"/>
                </a:spcBef>
                <a:spcAft>
                  <a:spcPts val="0"/>
                </a:spcAft>
              </a:pPr>
              <a:t>2/4/2015</a:t>
            </a:fld>
            <a:endParaRPr>
              <a:solidFill>
                <a:srgbClr val="1F497D"/>
              </a:solidFill>
            </a:endParaRPr>
          </a:p>
        </p:txBody>
      </p:sp>
      <p:sp>
        <p:nvSpPr>
          <p:cNvPr id="18" name="Rectangle 18"/>
          <p:cNvSpPr>
            <a:spLocks noGrp="1"/>
          </p:cNvSpPr>
          <p:nvPr>
            <p:ph type="ftr" sz="quarter" idx="3"/>
          </p:nvPr>
        </p:nvSpPr>
        <p:spPr>
          <a:xfrm>
            <a:off x="3124200" y="6245225"/>
            <a:ext cx="2895600" cy="476250"/>
          </a:xfrm>
          <a:prstGeom prst="rect">
            <a:avLst/>
          </a:prstGeom>
        </p:spPr>
        <p:txBody>
          <a:bodyPr anchor="b" anchorCtr="0"/>
          <a:lstStyle>
            <a:lvl1pPr algn="ctr">
              <a:defRPr lang="en-US" sz="1200" smtClean="0">
                <a:solidFill>
                  <a:schemeClr val="tx2"/>
                </a:solidFill>
                <a:latin typeface="+mn-lt"/>
                <a:ea typeface="+mn-lt"/>
                <a:cs typeface="+mn-lt"/>
              </a:defRPr>
            </a:lvl1pPr>
          </a:lstStyle>
          <a:p>
            <a:pPr eaLnBrk="1" fontAlgn="auto" hangingPunct="1">
              <a:spcBef>
                <a:spcPts val="0"/>
              </a:spcBef>
              <a:spcAft>
                <a:spcPts val="0"/>
              </a:spcAft>
            </a:pPr>
            <a:endParaRPr>
              <a:solidFill>
                <a:srgbClr val="1F497D"/>
              </a:solidFill>
            </a:endParaRPr>
          </a:p>
        </p:txBody>
      </p:sp>
      <p:sp>
        <p:nvSpPr>
          <p:cNvPr id="13" name="Rectangle 15"/>
          <p:cNvSpPr>
            <a:spLocks noGrp="1"/>
          </p:cNvSpPr>
          <p:nvPr>
            <p:ph type="sldNum" sz="quarter" idx="4"/>
          </p:nvPr>
        </p:nvSpPr>
        <p:spPr>
          <a:xfrm>
            <a:off x="6553200" y="6245225"/>
            <a:ext cx="2133600" cy="476250"/>
          </a:xfrm>
          <a:prstGeom prst="rect">
            <a:avLst/>
          </a:prstGeom>
        </p:spPr>
        <p:txBody>
          <a:bodyPr anchor="b" anchorCtr="0"/>
          <a:lstStyle>
            <a:lvl1pPr algn="r">
              <a:defRPr lang="en-US" sz="1200" smtClean="0">
                <a:solidFill>
                  <a:schemeClr val="tx2"/>
                </a:solidFill>
                <a:latin typeface="+mn-lt"/>
                <a:ea typeface="+mn-lt"/>
                <a:cs typeface="+mn-lt"/>
              </a:defRPr>
            </a:lvl1pPr>
          </a:lstStyle>
          <a:p>
            <a:pPr eaLnBrk="1" fontAlgn="auto" hangingPunct="1">
              <a:spcBef>
                <a:spcPts val="0"/>
              </a:spcBef>
              <a:spcAft>
                <a:spcPts val="0"/>
              </a:spcAft>
            </a:pPr>
            <a:fld id="{AA0FC402-6E87-4444-BAD8-E8E6EBA6370C}" type="slidenum">
              <a:rPr>
                <a:solidFill>
                  <a:srgbClr val="1F497D"/>
                </a:solidFill>
              </a:rPr>
              <a:pPr eaLnBrk="1" fontAlgn="auto" hangingPunct="1">
                <a:spcBef>
                  <a:spcPts val="0"/>
                </a:spcBef>
                <a:spcAft>
                  <a:spcPts val="0"/>
                </a:spcAft>
              </a:pPr>
              <a:t>‹#›</a:t>
            </a:fld>
            <a:endParaRPr>
              <a:solidFill>
                <a:srgbClr val="1F497D"/>
              </a:solidFill>
            </a:endParaRPr>
          </a:p>
        </p:txBody>
      </p:sp>
    </p:spTree>
    <p:extLst>
      <p:ext uri="{BB962C8B-B14F-4D97-AF65-F5344CB8AC3E}">
        <p14:creationId xmlns:p14="http://schemas.microsoft.com/office/powerpoint/2010/main" val="39617285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baseline="0" dirty="0" smtClean="0">
          <a:solidFill>
            <a:schemeClr val="tx2">
              <a:shade val="85000"/>
              <a:satMod val="150000"/>
            </a:schemeClr>
          </a:solidFill>
          <a:effectLst>
            <a:outerShdw blurRad="63500" dist="38100" dir="8220000" algn="tl" rotWithShape="0">
              <a:srgbClr val="000000">
                <a:alpha val="30000"/>
              </a:srgbClr>
            </a:outerShdw>
          </a:effectLst>
          <a:latin typeface="+mj-lt"/>
          <a:ea typeface="+mj-lt"/>
          <a:cs typeface="+mj-lt"/>
        </a:defRPr>
      </a:lvl1pPr>
    </p:titleStyle>
    <p:bodyStyle>
      <a:defPPr>
        <a:defRPr>
          <a:solidFill>
            <a:schemeClr val="tx1"/>
          </a:solidFill>
          <a:latin typeface="+mn-lt"/>
          <a:ea typeface="+mn-ea"/>
          <a:cs typeface="+mn-cs"/>
        </a:defRPr>
      </a:defPPr>
      <a:lvl1pPr marL="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557784" indent="-228600" algn="l" eaLnBrk="1" hangingPunct="1">
        <a:buClr>
          <a:schemeClr val="tx2"/>
        </a:buClr>
        <a:buFont typeface="Wingdings 2" pitchFamily="18" charset="2"/>
        <a:buChar char=""/>
        <a:defRPr sz="2200">
          <a:solidFill>
            <a:schemeClr val="tx1"/>
          </a:solidFill>
          <a:latin typeface="+mn-lt"/>
          <a:ea typeface="+mn-lt"/>
          <a:cs typeface="+mn-lt"/>
        </a:defRPr>
      </a:lvl2pPr>
      <a:lvl3pPr marL="813816" indent="-228600" algn="l" eaLnBrk="1" hangingPunct="1">
        <a:buClr>
          <a:schemeClr val="accent1"/>
        </a:buClr>
        <a:buFont typeface="Wingdings 2" pitchFamily="18" charset="2"/>
        <a:buChar char=""/>
        <a:defRPr sz="2000">
          <a:solidFill>
            <a:schemeClr val="tx1"/>
          </a:solidFill>
          <a:latin typeface="+mn-lt"/>
          <a:ea typeface="+mn-lt"/>
          <a:cs typeface="+mn-lt"/>
        </a:defRPr>
      </a:lvl3pPr>
      <a:lvl4pPr marL="1069848" indent="-228600" algn="l" eaLnBrk="1" hangingPunct="1">
        <a:buClr>
          <a:schemeClr val="tx2"/>
        </a:buClr>
        <a:buFont typeface="Wingdings 2" pitchFamily="18" charset="2"/>
        <a:buChar char=""/>
        <a:defRPr sz="1800">
          <a:solidFill>
            <a:schemeClr val="tx1"/>
          </a:solidFill>
          <a:latin typeface="+mn-lt"/>
          <a:ea typeface="+mn-lt"/>
          <a:cs typeface="+mn-lt"/>
        </a:defRPr>
      </a:lvl4pPr>
      <a:lvl5pPr marL="1316736" indent="-228600" algn="l" eaLnBrk="1" hangingPunct="1">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luthersem.edu/ckoester/Revelation/main.htm"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luthersem.edu/ckoester/Revelation/main.ht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luthersem.edu/ckoester/Revelation/main.htm" TargetMode="External"/><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www.luthersem.edu/ckoester/Revelation/main.ht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holylandphotos.org/browse.asp?s=1,3,7,23,107&amp;img=TWSCLD08"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hyperlink" Target="http://www.luthersem.edu/ckoester/Revelation/Laodicea/Hieropolis.htm"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holylandphotos.org/browse.asp?s=1,3,7,23,107&amp;img=TWSCLD08"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luthersem.edu/ckoester/Revelation/main.htm"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fld id="{8EE64573-3FCD-4B90-92C2-559A7E16B4E1}" type="datetime1">
              <a:rPr lang="en-US" altLang="en-US"/>
              <a:pPr/>
              <a:t>2/4/2015</a:t>
            </a:fld>
            <a:endParaRPr lang="en-US" altLang="en-US"/>
          </a:p>
        </p:txBody>
      </p:sp>
      <p:sp>
        <p:nvSpPr>
          <p:cNvPr id="5" name="Rectangle 5"/>
          <p:cNvSpPr>
            <a:spLocks noGrp="1" noChangeArrowheads="1"/>
          </p:cNvSpPr>
          <p:nvPr>
            <p:ph type="ftr" sz="quarter" idx="3"/>
          </p:nvPr>
        </p:nvSpPr>
        <p:spPr/>
        <p:txBody>
          <a:bodyPr/>
          <a:lstStyle/>
          <a:p>
            <a:r>
              <a:rPr lang="en-US" altLang="en-US"/>
              <a:t>Seven Churches of Asia</a:t>
            </a:r>
          </a:p>
        </p:txBody>
      </p:sp>
      <p:sp>
        <p:nvSpPr>
          <p:cNvPr id="6" name="Rectangle 6"/>
          <p:cNvSpPr>
            <a:spLocks noGrp="1" noChangeArrowheads="1"/>
          </p:cNvSpPr>
          <p:nvPr>
            <p:ph type="sldNum" sz="quarter" idx="4"/>
          </p:nvPr>
        </p:nvSpPr>
        <p:spPr/>
        <p:txBody>
          <a:bodyPr/>
          <a:lstStyle/>
          <a:p>
            <a:fld id="{10BDA3E0-1CF2-4954-88F3-6310AB69EEC7}" type="slidenum">
              <a:rPr lang="en-US" altLang="en-US"/>
              <a:pPr/>
              <a:t>1</a:t>
            </a:fld>
            <a:endParaRPr lang="en-US" altLang="en-US"/>
          </a:p>
        </p:txBody>
      </p:sp>
      <p:sp>
        <p:nvSpPr>
          <p:cNvPr id="2050" name="Rectangle 2"/>
          <p:cNvSpPr>
            <a:spLocks noGrp="1" noChangeArrowheads="1"/>
          </p:cNvSpPr>
          <p:nvPr>
            <p:ph type="ctrTitle"/>
          </p:nvPr>
        </p:nvSpPr>
        <p:spPr/>
        <p:txBody>
          <a:bodyPr>
            <a:prstTxWarp prst="textPlain">
              <a:avLst/>
            </a:prstTxWarp>
          </a:bodyPr>
          <a:lstStyle/>
          <a:p>
            <a:r>
              <a:rPr lang="en-US" alt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Laodicea</a:t>
            </a:r>
          </a:p>
        </p:txBody>
      </p:sp>
      <p:sp>
        <p:nvSpPr>
          <p:cNvPr id="2051" name="Rectangle 3"/>
          <p:cNvSpPr>
            <a:spLocks noGrp="1" noChangeArrowheads="1"/>
          </p:cNvSpPr>
          <p:nvPr>
            <p:ph type="subTitle" idx="1"/>
          </p:nvPr>
        </p:nvSpPr>
        <p:spPr/>
        <p:txBody>
          <a:bodyPr/>
          <a:lstStyle/>
          <a:p>
            <a:r>
              <a:rPr lang="en-US" altLang="en-US" dirty="0"/>
              <a:t>Revelation 3:14-22</a:t>
            </a:r>
          </a:p>
        </p:txBody>
      </p:sp>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EBE99E0E-F6C5-4BED-9D9D-CB73B9577B7F}" type="slidenum">
              <a:rPr lang="en-US" altLang="en-US"/>
              <a:pPr/>
              <a:t>10</a:t>
            </a:fld>
            <a:endParaRPr lang="en-US" altLang="en-US"/>
          </a:p>
        </p:txBody>
      </p:sp>
      <p:sp>
        <p:nvSpPr>
          <p:cNvPr id="9218" name="Rectangle 2"/>
          <p:cNvSpPr>
            <a:spLocks noChangeArrowheads="1"/>
          </p:cNvSpPr>
          <p:nvPr/>
        </p:nvSpPr>
        <p:spPr bwMode="auto">
          <a:xfrm>
            <a:off x="1627188" y="1020763"/>
            <a:ext cx="589121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altLang="en-US" sz="2400"/>
              <a:t>  </a:t>
            </a:r>
            <a:r>
              <a:rPr lang="en-US" altLang="en-US" sz="23600"/>
              <a:t> </a:t>
            </a:r>
            <a:r>
              <a:rPr lang="en-US" altLang="en-US" sz="2400"/>
              <a:t>                                                                        </a:t>
            </a:r>
          </a:p>
          <a:p>
            <a:pPr algn="r"/>
            <a:endParaRPr lang="en-US" altLang="en-US" sz="2400"/>
          </a:p>
        </p:txBody>
      </p:sp>
      <p:sp>
        <p:nvSpPr>
          <p:cNvPr id="9220" name="Rectangle 4"/>
          <p:cNvSpPr>
            <a:spLocks noChangeArrowheads="1"/>
          </p:cNvSpPr>
          <p:nvPr/>
        </p:nvSpPr>
        <p:spPr bwMode="auto">
          <a:xfrm>
            <a:off x="1627188" y="5440363"/>
            <a:ext cx="217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221" name="Rectangle 5"/>
          <p:cNvSpPr>
            <a:spLocks noChangeArrowheads="1"/>
          </p:cNvSpPr>
          <p:nvPr/>
        </p:nvSpPr>
        <p:spPr bwMode="auto">
          <a:xfrm>
            <a:off x="1371600" y="5562600"/>
            <a:ext cx="72390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2600" b="1" dirty="0" smtClean="0">
                <a:effectLst>
                  <a:outerShdw blurRad="38100" dist="38100" dir="2700000" algn="tl">
                    <a:srgbClr val="000000">
                      <a:alpha val="43137"/>
                    </a:srgbClr>
                  </a:outerShdw>
                </a:effectLst>
                <a:latin typeface="Tahoma" pitchFamily="34" charset="0"/>
                <a:cs typeface="Tahoma" pitchFamily="34" charset="0"/>
              </a:rPr>
              <a:t>HIERAPOLIS</a:t>
            </a:r>
            <a:r>
              <a:rPr lang="en-US" altLang="en-US" sz="2600" dirty="0" smtClean="0">
                <a:effectLst>
                  <a:outerShdw blurRad="38100" dist="38100" dir="2700000" algn="tl">
                    <a:srgbClr val="000000">
                      <a:alpha val="43137"/>
                    </a:srgbClr>
                  </a:outerShdw>
                </a:effectLst>
                <a:latin typeface="Tahoma" pitchFamily="34" charset="0"/>
                <a:cs typeface="Tahoma" pitchFamily="34" charset="0"/>
              </a:rPr>
              <a:t> </a:t>
            </a:r>
            <a:r>
              <a:rPr lang="en-US" altLang="en-US" sz="2600" dirty="0">
                <a:latin typeface="Tahoma" pitchFamily="34" charset="0"/>
                <a:cs typeface="Tahoma" pitchFamily="34" charset="0"/>
              </a:rPr>
              <a:t>- main street lined by a massive colonnade. Laodicea would have looked comparable!</a:t>
            </a:r>
            <a:endParaRPr lang="en-US" altLang="en-US" sz="2600" dirty="0"/>
          </a:p>
        </p:txBody>
      </p:sp>
      <p:pic>
        <p:nvPicPr>
          <p:cNvPr id="9219" name="Picture 3" descr="colonn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382000" cy="473421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9223" name="Rectangle 7">
            <a:hlinkClick r:id="rId3"/>
          </p:cNvPr>
          <p:cNvSpPr>
            <a:spLocks noChangeArrowheads="1"/>
          </p:cNvSpPr>
          <p:nvPr/>
        </p:nvSpPr>
        <p:spPr bwMode="auto">
          <a:xfrm>
            <a:off x="3810000" y="5149850"/>
            <a:ext cx="5334000" cy="34607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r>
              <a:rPr lang="en-US" altLang="en-US" sz="1600">
                <a:latin typeface="Arial" pitchFamily="34" charset="0"/>
              </a:rPr>
              <a:t>http://www.luthersem.edu/ckoester/Revelation/main.htm</a:t>
            </a:r>
          </a:p>
        </p:txBody>
      </p:sp>
    </p:spTree>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B6345CEC-DF8E-4EDE-958A-820480F4B20B}" type="slidenum">
              <a:rPr lang="en-US" altLang="en-US"/>
              <a:pPr/>
              <a:t>11</a:t>
            </a:fld>
            <a:endParaRPr lang="en-US" altLang="en-US"/>
          </a:p>
        </p:txBody>
      </p:sp>
      <p:sp>
        <p:nvSpPr>
          <p:cNvPr id="10242" name="Rectangle 2"/>
          <p:cNvSpPr>
            <a:spLocks noChangeArrowheads="1"/>
          </p:cNvSpPr>
          <p:nvPr/>
        </p:nvSpPr>
        <p:spPr bwMode="auto">
          <a:xfrm>
            <a:off x="1627188" y="868363"/>
            <a:ext cx="589121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altLang="en-US" sz="2400"/>
              <a:t>  </a:t>
            </a:r>
            <a:r>
              <a:rPr lang="en-US" altLang="en-US" sz="23600"/>
              <a:t> </a:t>
            </a:r>
            <a:r>
              <a:rPr lang="en-US" altLang="en-US" sz="2400"/>
              <a:t>                                                                        </a:t>
            </a:r>
          </a:p>
          <a:p>
            <a:pPr algn="r"/>
            <a:endParaRPr lang="en-US" altLang="en-US" sz="2400"/>
          </a:p>
        </p:txBody>
      </p:sp>
      <p:sp>
        <p:nvSpPr>
          <p:cNvPr id="10244" name="Rectangle 4"/>
          <p:cNvSpPr>
            <a:spLocks noChangeArrowheads="1"/>
          </p:cNvSpPr>
          <p:nvPr/>
        </p:nvSpPr>
        <p:spPr bwMode="auto">
          <a:xfrm>
            <a:off x="1627188" y="5287963"/>
            <a:ext cx="217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5" name="Rectangle 5">
            <a:hlinkClick r:id="rId3"/>
          </p:cNvPr>
          <p:cNvSpPr>
            <a:spLocks noChangeArrowheads="1"/>
          </p:cNvSpPr>
          <p:nvPr/>
        </p:nvSpPr>
        <p:spPr bwMode="auto">
          <a:xfrm>
            <a:off x="0" y="5287963"/>
            <a:ext cx="9144000" cy="157003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2400" dirty="0">
                <a:latin typeface="Tahoma" pitchFamily="34" charset="0"/>
                <a:cs typeface="Tahoma" pitchFamily="34" charset="0"/>
              </a:rPr>
              <a:t>“The pavement on the main street of </a:t>
            </a:r>
            <a:r>
              <a:rPr lang="en-US" altLang="en-US" sz="2400" dirty="0" err="1">
                <a:latin typeface="Tahoma" pitchFamily="34" charset="0"/>
                <a:cs typeface="Tahoma" pitchFamily="34" charset="0"/>
              </a:rPr>
              <a:t>Hieropolis</a:t>
            </a:r>
            <a:r>
              <a:rPr lang="en-US" altLang="en-US" sz="2400" dirty="0">
                <a:latin typeface="Tahoma" pitchFamily="34" charset="0"/>
                <a:cs typeface="Tahoma" pitchFamily="34" charset="0"/>
              </a:rPr>
              <a:t> shows the ruts left by wheeled vehicles that passed this </a:t>
            </a:r>
            <a:r>
              <a:rPr lang="en-US" altLang="en-US" sz="2400" dirty="0" smtClean="0">
                <a:latin typeface="Tahoma" pitchFamily="34" charset="0"/>
                <a:cs typeface="Tahoma" pitchFamily="34" charset="0"/>
              </a:rPr>
              <a:t>way. </a:t>
            </a:r>
            <a:r>
              <a:rPr lang="en-US" altLang="en-US" sz="2400" dirty="0">
                <a:latin typeface="Tahoma" pitchFamily="34" charset="0"/>
                <a:cs typeface="Tahoma" pitchFamily="34" charset="0"/>
              </a:rPr>
              <a:t>The streets of Laodicea would also have been filled with traffic passing along the main routes of commerce in central Asia Minor.”</a:t>
            </a:r>
            <a:endParaRPr lang="en-US" altLang="en-US" sz="4800" dirty="0"/>
          </a:p>
        </p:txBody>
      </p:sp>
      <p:pic>
        <p:nvPicPr>
          <p:cNvPr id="10243" name="Picture 3" descr="Stre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
            <a:ext cx="9144000" cy="52847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247" name="Rectangle 7">
            <a:hlinkClick r:id="rId3"/>
          </p:cNvPr>
          <p:cNvSpPr>
            <a:spLocks noChangeArrowheads="1"/>
          </p:cNvSpPr>
          <p:nvPr/>
        </p:nvSpPr>
        <p:spPr bwMode="auto">
          <a:xfrm>
            <a:off x="4114800" y="4953000"/>
            <a:ext cx="5029200" cy="346075"/>
          </a:xfrm>
          <a:prstGeom prst="rect">
            <a:avLst/>
          </a:prstGeom>
          <a:solidFill>
            <a:schemeClr val="bg2">
              <a:alpha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r>
              <a:rPr lang="en-US" altLang="en-US" sz="1600"/>
              <a:t>http://www.luthersem.edu/ckoester/Revelation/main.htm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edge">
                                      <p:cBhvr>
                                        <p:cTn id="7" dur="3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30B765F-9124-49D6-8C30-9063266B37E0}" type="slidenum">
              <a:rPr lang="en-US" altLang="en-US"/>
              <a:pPr/>
              <a:t>12</a:t>
            </a:fld>
            <a:endParaRPr lang="en-US" altLang="en-US"/>
          </a:p>
        </p:txBody>
      </p:sp>
      <p:sp>
        <p:nvSpPr>
          <p:cNvPr id="677890" name="Rectangle 2"/>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latin typeface="Berlin Sans FB Demi" panose="020E0802020502020306" pitchFamily="34" charset="0"/>
              </a:rPr>
              <a:t>The Church at Laodicea</a:t>
            </a:r>
          </a:p>
        </p:txBody>
      </p:sp>
      <p:sp>
        <p:nvSpPr>
          <p:cNvPr id="677891" name="Rectangle 3"/>
          <p:cNvSpPr>
            <a:spLocks noGrp="1" noChangeArrowheads="1"/>
          </p:cNvSpPr>
          <p:nvPr>
            <p:ph type="body" idx="1"/>
          </p:nvPr>
        </p:nvSpPr>
        <p:spPr>
          <a:xfrm>
            <a:off x="1182688" y="2017713"/>
            <a:ext cx="7772400" cy="4840287"/>
          </a:xfrm>
        </p:spPr>
        <p:txBody>
          <a:bodyPr>
            <a:normAutofit/>
          </a:bodyPr>
          <a:lstStyle/>
          <a:p>
            <a:pPr>
              <a:lnSpc>
                <a:spcPct val="90000"/>
              </a:lnSpc>
            </a:pPr>
            <a:r>
              <a:rPr lang="en-US" altLang="en-US" dirty="0">
                <a:latin typeface="Arial" pitchFamily="34" charset="0"/>
              </a:rPr>
              <a:t>Salutation (3:14)</a:t>
            </a:r>
          </a:p>
          <a:p>
            <a:pPr lvl="1">
              <a:lnSpc>
                <a:spcPct val="90000"/>
              </a:lnSpc>
            </a:pPr>
            <a:r>
              <a:rPr lang="en-US" altLang="en-US" dirty="0">
                <a:latin typeface="Arial" pitchFamily="34" charset="0"/>
              </a:rPr>
              <a:t>The Amen</a:t>
            </a:r>
          </a:p>
          <a:p>
            <a:pPr lvl="2">
              <a:lnSpc>
                <a:spcPct val="90000"/>
              </a:lnSpc>
            </a:pPr>
            <a:r>
              <a:rPr lang="en-US" altLang="en-US" dirty="0">
                <a:latin typeface="Arial" pitchFamily="34" charset="0"/>
                <a:cs typeface="Arial" pitchFamily="34" charset="0"/>
              </a:rPr>
              <a:t>the word “Amen</a:t>
            </a:r>
            <a:r>
              <a:rPr lang="en-US" altLang="en-US" dirty="0" smtClean="0">
                <a:latin typeface="Arial" pitchFamily="34" charset="0"/>
                <a:cs typeface="Arial" pitchFamily="34" charset="0"/>
              </a:rPr>
              <a:t>”</a:t>
            </a:r>
            <a:br>
              <a:rPr lang="en-US" altLang="en-US" dirty="0" smtClean="0">
                <a:latin typeface="Arial" pitchFamily="34" charset="0"/>
                <a:cs typeface="Arial" pitchFamily="34" charset="0"/>
              </a:rPr>
            </a:br>
            <a:r>
              <a:rPr lang="en-US" altLang="en-US" dirty="0" smtClean="0">
                <a:latin typeface="Arial" pitchFamily="34" charset="0"/>
                <a:cs typeface="Arial" pitchFamily="34" charset="0"/>
              </a:rPr>
              <a:t>was transliterated</a:t>
            </a:r>
            <a:br>
              <a:rPr lang="en-US" altLang="en-US" dirty="0" smtClean="0">
                <a:latin typeface="Arial" pitchFamily="34" charset="0"/>
                <a:cs typeface="Arial" pitchFamily="34" charset="0"/>
              </a:rPr>
            </a:br>
            <a:r>
              <a:rPr lang="en-US" altLang="en-US" dirty="0" smtClean="0">
                <a:latin typeface="Arial" pitchFamily="34" charset="0"/>
                <a:cs typeface="Arial" pitchFamily="34" charset="0"/>
              </a:rPr>
              <a:t>from </a:t>
            </a:r>
            <a:r>
              <a:rPr lang="en-US" altLang="en-US" dirty="0">
                <a:latin typeface="Arial" pitchFamily="34" charset="0"/>
                <a:cs typeface="Arial" pitchFamily="34" charset="0"/>
              </a:rPr>
              <a:t>the Hebrew </a:t>
            </a:r>
            <a:r>
              <a:rPr lang="en-US" altLang="en-US" dirty="0" smtClean="0">
                <a:latin typeface="Arial" pitchFamily="34" charset="0"/>
                <a:cs typeface="Arial" pitchFamily="34" charset="0"/>
              </a:rPr>
              <a:t/>
            </a:r>
            <a:br>
              <a:rPr lang="en-US" altLang="en-US" dirty="0" smtClean="0">
                <a:latin typeface="Arial" pitchFamily="34" charset="0"/>
                <a:cs typeface="Arial" pitchFamily="34" charset="0"/>
              </a:rPr>
            </a:br>
            <a:r>
              <a:rPr lang="en-US" altLang="en-US" dirty="0" smtClean="0">
                <a:latin typeface="Arial" pitchFamily="34" charset="0"/>
                <a:cs typeface="Arial" pitchFamily="34" charset="0"/>
              </a:rPr>
              <a:t>into </a:t>
            </a:r>
            <a:r>
              <a:rPr lang="en-US" altLang="en-US" dirty="0">
                <a:latin typeface="Arial" pitchFamily="34" charset="0"/>
                <a:cs typeface="Arial" pitchFamily="34" charset="0"/>
              </a:rPr>
              <a:t>the Greek and then into many other </a:t>
            </a:r>
            <a:r>
              <a:rPr lang="en-US" altLang="en-US" dirty="0" smtClean="0">
                <a:latin typeface="Arial" pitchFamily="34" charset="0"/>
                <a:cs typeface="Arial" pitchFamily="34" charset="0"/>
              </a:rPr>
              <a:t>languages; it is a near universal </a:t>
            </a:r>
            <a:r>
              <a:rPr lang="en-US" altLang="en-US" dirty="0">
                <a:latin typeface="Arial" pitchFamily="34" charset="0"/>
                <a:cs typeface="Arial" pitchFamily="34" charset="0"/>
              </a:rPr>
              <a:t>word. It means “firm,” “surely,” </a:t>
            </a:r>
            <a:r>
              <a:rPr lang="en-US" altLang="en-US" dirty="0" smtClean="0">
                <a:latin typeface="Arial" pitchFamily="34" charset="0"/>
                <a:cs typeface="Arial" pitchFamily="34" charset="0"/>
              </a:rPr>
              <a:t>“so be it,” “agreement”</a:t>
            </a:r>
          </a:p>
          <a:p>
            <a:pPr lvl="1">
              <a:lnSpc>
                <a:spcPct val="90000"/>
              </a:lnSpc>
            </a:pPr>
            <a:r>
              <a:rPr lang="en-US" altLang="en-US" dirty="0" smtClean="0">
                <a:latin typeface="Arial" pitchFamily="34" charset="0"/>
                <a:cs typeface="Times New Roman" pitchFamily="18" charset="0"/>
              </a:rPr>
              <a:t>The </a:t>
            </a:r>
            <a:r>
              <a:rPr lang="en-US" altLang="en-US" dirty="0">
                <a:latin typeface="Arial" pitchFamily="34" charset="0"/>
                <a:cs typeface="Times New Roman" pitchFamily="18" charset="0"/>
              </a:rPr>
              <a:t>Faithful &amp; True Witness</a:t>
            </a:r>
          </a:p>
          <a:p>
            <a:pPr lvl="1">
              <a:lnSpc>
                <a:spcPct val="90000"/>
              </a:lnSpc>
            </a:pPr>
            <a:r>
              <a:rPr lang="en-US" altLang="en-US" dirty="0">
                <a:latin typeface="Arial" pitchFamily="34" charset="0"/>
                <a:cs typeface="Times New Roman" pitchFamily="18" charset="0"/>
              </a:rPr>
              <a:t>The Beginning of the Creation of God </a:t>
            </a:r>
            <a:br>
              <a:rPr lang="en-US" altLang="en-US" dirty="0">
                <a:latin typeface="Arial" pitchFamily="34" charset="0"/>
                <a:cs typeface="Times New Roman" pitchFamily="18" charset="0"/>
              </a:rPr>
            </a:br>
            <a:r>
              <a:rPr lang="en-US" altLang="en-US" dirty="0">
                <a:latin typeface="Arial" pitchFamily="34" charset="0"/>
                <a:cs typeface="Times New Roman" pitchFamily="18" charset="0"/>
              </a:rPr>
              <a:t>(cf. Col. 1:16)</a:t>
            </a:r>
          </a:p>
          <a:p>
            <a:pPr lvl="2">
              <a:lnSpc>
                <a:spcPct val="90000"/>
              </a:lnSpc>
            </a:pPr>
            <a:endParaRPr lang="en-US" altLang="en-US" dirty="0">
              <a:latin typeface="Arial" pitchFamily="34" charset="0"/>
            </a:endParaRPr>
          </a:p>
        </p:txBody>
      </p:sp>
      <p:sp>
        <p:nvSpPr>
          <p:cNvPr id="677892" name="Text Box 4"/>
          <p:cNvSpPr txBox="1">
            <a:spLocks noChangeArrowheads="1"/>
          </p:cNvSpPr>
          <p:nvPr/>
        </p:nvSpPr>
        <p:spPr bwMode="auto">
          <a:xfrm>
            <a:off x="7724775" y="0"/>
            <a:ext cx="1419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empus Sans ITC" pitchFamily="82" charset="0"/>
              </a:rPr>
              <a:t>commentary</a:t>
            </a:r>
          </a:p>
        </p:txBody>
      </p:sp>
      <p:graphicFrame>
        <p:nvGraphicFramePr>
          <p:cNvPr id="2" name="Table 1"/>
          <p:cNvGraphicFramePr>
            <a:graphicFrameLocks noGrp="1"/>
          </p:cNvGraphicFramePr>
          <p:nvPr>
            <p:extLst>
              <p:ext uri="{D42A27DB-BD31-4B8C-83A1-F6EECF244321}">
                <p14:modId xmlns:p14="http://schemas.microsoft.com/office/powerpoint/2010/main" val="2480580253"/>
              </p:ext>
            </p:extLst>
          </p:nvPr>
        </p:nvGraphicFramePr>
        <p:xfrm>
          <a:off x="4764741" y="3048000"/>
          <a:ext cx="4343400" cy="990600"/>
        </p:xfrm>
        <a:graphic>
          <a:graphicData uri="http://schemas.openxmlformats.org/drawingml/2006/table">
            <a:tbl>
              <a:tblPr>
                <a:tableStyleId>{08FB837D-C827-4EFA-A057-4D05807E0F7C}</a:tableStyleId>
              </a:tblPr>
              <a:tblGrid>
                <a:gridCol w="2128266"/>
                <a:gridCol w="477774"/>
                <a:gridCol w="564642"/>
                <a:gridCol w="564642"/>
                <a:gridCol w="608076"/>
              </a:tblGrid>
              <a:tr h="495300">
                <a:tc>
                  <a:txBody>
                    <a:bodyPr/>
                    <a:lstStyle/>
                    <a:p>
                      <a:r>
                        <a:rPr lang="en-US" dirty="0"/>
                        <a:t>Greek Letter</a:t>
                      </a:r>
                    </a:p>
                  </a:txBody>
                  <a:tcPr/>
                </a:tc>
                <a:tc>
                  <a:txBody>
                    <a:bodyPr/>
                    <a:lstStyle/>
                    <a:p>
                      <a:pPr algn="ctr"/>
                      <a:r>
                        <a:rPr lang="en-US" dirty="0"/>
                        <a:t>a</a:t>
                      </a:r>
                    </a:p>
                  </a:txBody>
                  <a:tcPr/>
                </a:tc>
                <a:tc>
                  <a:txBody>
                    <a:bodyPr/>
                    <a:lstStyle/>
                    <a:p>
                      <a:pPr algn="ctr"/>
                      <a:r>
                        <a:rPr lang="en-US"/>
                        <a:t>µ</a:t>
                      </a:r>
                    </a:p>
                  </a:txBody>
                  <a:tcPr/>
                </a:tc>
                <a:tc>
                  <a:txBody>
                    <a:bodyPr/>
                    <a:lstStyle/>
                    <a:p>
                      <a:pPr algn="ctr"/>
                      <a:r>
                        <a:rPr lang="en-US"/>
                        <a:t>h</a:t>
                      </a:r>
                    </a:p>
                  </a:txBody>
                  <a:tcPr/>
                </a:tc>
                <a:tc>
                  <a:txBody>
                    <a:bodyPr/>
                    <a:lstStyle/>
                    <a:p>
                      <a:pPr algn="ctr"/>
                      <a:r>
                        <a:rPr lang="en-US"/>
                        <a:t>n</a:t>
                      </a:r>
                    </a:p>
                  </a:txBody>
                  <a:tcPr/>
                </a:tc>
              </a:tr>
              <a:tr h="495300">
                <a:tc>
                  <a:txBody>
                    <a:bodyPr/>
                    <a:lstStyle/>
                    <a:p>
                      <a:r>
                        <a:rPr lang="en-US" dirty="0"/>
                        <a:t>Transliteration</a:t>
                      </a:r>
                    </a:p>
                  </a:txBody>
                  <a:tcPr/>
                </a:tc>
                <a:tc>
                  <a:txBody>
                    <a:bodyPr/>
                    <a:lstStyle/>
                    <a:p>
                      <a:pPr algn="ctr"/>
                      <a:r>
                        <a:rPr lang="en-US"/>
                        <a:t>a</a:t>
                      </a:r>
                    </a:p>
                  </a:txBody>
                  <a:tcPr/>
                </a:tc>
                <a:tc>
                  <a:txBody>
                    <a:bodyPr/>
                    <a:lstStyle/>
                    <a:p>
                      <a:pPr algn="ctr"/>
                      <a:r>
                        <a:rPr lang="en-US" dirty="0"/>
                        <a:t>m</a:t>
                      </a:r>
                    </a:p>
                  </a:txBody>
                  <a:tcPr/>
                </a:tc>
                <a:tc>
                  <a:txBody>
                    <a:bodyPr/>
                    <a:lstStyle/>
                    <a:p>
                      <a:pPr algn="ctr"/>
                      <a:r>
                        <a:rPr lang="en-US"/>
                        <a:t>e</a:t>
                      </a:r>
                    </a:p>
                  </a:txBody>
                  <a:tcPr/>
                </a:tc>
                <a:tc>
                  <a:txBody>
                    <a:bodyPr/>
                    <a:lstStyle/>
                    <a:p>
                      <a:pPr algn="ctr"/>
                      <a:r>
                        <a:rPr lang="en-US" dirty="0"/>
                        <a:t>n</a:t>
                      </a:r>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677890"/>
                                        </p:tgtEl>
                                        <p:attrNameLst>
                                          <p:attrName>style.visibility</p:attrName>
                                        </p:attrNameLst>
                                      </p:cBhvr>
                                      <p:to>
                                        <p:strVal val="visible"/>
                                      </p:to>
                                    </p:set>
                                    <p:anim calcmode="lin" valueType="num">
                                      <p:cBhvr>
                                        <p:cTn id="7" dur="500" fill="hold"/>
                                        <p:tgtEl>
                                          <p:spTgt spid="677890"/>
                                        </p:tgtEl>
                                        <p:attrNameLst>
                                          <p:attrName>ppt_x</p:attrName>
                                        </p:attrNameLst>
                                      </p:cBhvr>
                                      <p:tavLst>
                                        <p:tav tm="0">
                                          <p:val>
                                            <p:strVal val="#ppt_x-#ppt_w/2"/>
                                          </p:val>
                                        </p:tav>
                                        <p:tav tm="100000">
                                          <p:val>
                                            <p:strVal val="#ppt_x"/>
                                          </p:val>
                                        </p:tav>
                                      </p:tavLst>
                                    </p:anim>
                                    <p:anim calcmode="lin" valueType="num">
                                      <p:cBhvr>
                                        <p:cTn id="8" dur="500" fill="hold"/>
                                        <p:tgtEl>
                                          <p:spTgt spid="677890"/>
                                        </p:tgtEl>
                                        <p:attrNameLst>
                                          <p:attrName>ppt_y</p:attrName>
                                        </p:attrNameLst>
                                      </p:cBhvr>
                                      <p:tavLst>
                                        <p:tav tm="0">
                                          <p:val>
                                            <p:strVal val="#ppt_y"/>
                                          </p:val>
                                        </p:tav>
                                        <p:tav tm="100000">
                                          <p:val>
                                            <p:strVal val="#ppt_y"/>
                                          </p:val>
                                        </p:tav>
                                      </p:tavLst>
                                    </p:anim>
                                    <p:anim calcmode="lin" valueType="num">
                                      <p:cBhvr>
                                        <p:cTn id="9" dur="500" fill="hold"/>
                                        <p:tgtEl>
                                          <p:spTgt spid="677890"/>
                                        </p:tgtEl>
                                        <p:attrNameLst>
                                          <p:attrName>ppt_w</p:attrName>
                                        </p:attrNameLst>
                                      </p:cBhvr>
                                      <p:tavLst>
                                        <p:tav tm="0">
                                          <p:val>
                                            <p:fltVal val="0"/>
                                          </p:val>
                                        </p:tav>
                                        <p:tav tm="100000">
                                          <p:val>
                                            <p:strVal val="#ppt_w"/>
                                          </p:val>
                                        </p:tav>
                                      </p:tavLst>
                                    </p:anim>
                                    <p:anim calcmode="lin" valueType="num">
                                      <p:cBhvr>
                                        <p:cTn id="10" dur="500" fill="hold"/>
                                        <p:tgtEl>
                                          <p:spTgt spid="677890"/>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 presetClass="entr" presetSubtype="6" fill="hold" grpId="0" nodeType="afterEffect">
                                  <p:stCondLst>
                                    <p:cond delay="0"/>
                                  </p:stCondLst>
                                  <p:childTnLst>
                                    <p:set>
                                      <p:cBhvr>
                                        <p:cTn id="13" dur="1" fill="hold">
                                          <p:stCondLst>
                                            <p:cond delay="0"/>
                                          </p:stCondLst>
                                        </p:cTn>
                                        <p:tgtEl>
                                          <p:spTgt spid="677891">
                                            <p:txEl>
                                              <p:pRg st="0" end="0"/>
                                            </p:txEl>
                                          </p:spTgt>
                                        </p:tgtEl>
                                        <p:attrNameLst>
                                          <p:attrName>style.visibility</p:attrName>
                                        </p:attrNameLst>
                                      </p:cBhvr>
                                      <p:to>
                                        <p:strVal val="visible"/>
                                      </p:to>
                                    </p:set>
                                    <p:anim calcmode="lin" valueType="num">
                                      <p:cBhvr additive="base">
                                        <p:cTn id="14" dur="500" fill="hold"/>
                                        <p:tgtEl>
                                          <p:spTgt spid="677891">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67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6" fill="hold" grpId="0" nodeType="clickEffect">
                                  <p:stCondLst>
                                    <p:cond delay="0"/>
                                  </p:stCondLst>
                                  <p:childTnLst>
                                    <p:set>
                                      <p:cBhvr>
                                        <p:cTn id="19" dur="1" fill="hold">
                                          <p:stCondLst>
                                            <p:cond delay="0"/>
                                          </p:stCondLst>
                                        </p:cTn>
                                        <p:tgtEl>
                                          <p:spTgt spid="677891">
                                            <p:txEl>
                                              <p:pRg st="1" end="1"/>
                                            </p:txEl>
                                          </p:spTgt>
                                        </p:tgtEl>
                                        <p:attrNameLst>
                                          <p:attrName>style.visibility</p:attrName>
                                        </p:attrNameLst>
                                      </p:cBhvr>
                                      <p:to>
                                        <p:strVal val="visible"/>
                                      </p:to>
                                    </p:set>
                                    <p:anim calcmode="lin" valueType="num">
                                      <p:cBhvr additive="base">
                                        <p:cTn id="20" dur="500" fill="hold"/>
                                        <p:tgtEl>
                                          <p:spTgt spid="677891">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67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6" fill="hold" grpId="0" nodeType="clickEffect">
                                  <p:stCondLst>
                                    <p:cond delay="0"/>
                                  </p:stCondLst>
                                  <p:childTnLst>
                                    <p:set>
                                      <p:cBhvr>
                                        <p:cTn id="25" dur="1" fill="hold">
                                          <p:stCondLst>
                                            <p:cond delay="0"/>
                                          </p:stCondLst>
                                        </p:cTn>
                                        <p:tgtEl>
                                          <p:spTgt spid="677891">
                                            <p:txEl>
                                              <p:pRg st="2" end="2"/>
                                            </p:txEl>
                                          </p:spTgt>
                                        </p:tgtEl>
                                        <p:attrNameLst>
                                          <p:attrName>style.visibility</p:attrName>
                                        </p:attrNameLst>
                                      </p:cBhvr>
                                      <p:to>
                                        <p:strVal val="visible"/>
                                      </p:to>
                                    </p:set>
                                    <p:anim calcmode="lin" valueType="num">
                                      <p:cBhvr additive="base">
                                        <p:cTn id="26" dur="500" fill="hold"/>
                                        <p:tgtEl>
                                          <p:spTgt spid="677891">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677891">
                                            <p:txEl>
                                              <p:pRg st="2" end="2"/>
                                            </p:txEl>
                                          </p:spTgt>
                                        </p:tgtEl>
                                        <p:attrNameLst>
                                          <p:attrName>ppt_y</p:attrName>
                                        </p:attrNameLst>
                                      </p:cBhvr>
                                      <p:tavLst>
                                        <p:tav tm="0">
                                          <p:val>
                                            <p:strVal val="1+#ppt_h/2"/>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6" fill="hold" grpId="0" nodeType="clickEffect">
                                  <p:stCondLst>
                                    <p:cond delay="0"/>
                                  </p:stCondLst>
                                  <p:childTnLst>
                                    <p:set>
                                      <p:cBhvr>
                                        <p:cTn id="34" dur="1" fill="hold">
                                          <p:stCondLst>
                                            <p:cond delay="0"/>
                                          </p:stCondLst>
                                        </p:cTn>
                                        <p:tgtEl>
                                          <p:spTgt spid="677891">
                                            <p:txEl>
                                              <p:pRg st="3" end="3"/>
                                            </p:txEl>
                                          </p:spTgt>
                                        </p:tgtEl>
                                        <p:attrNameLst>
                                          <p:attrName>style.visibility</p:attrName>
                                        </p:attrNameLst>
                                      </p:cBhvr>
                                      <p:to>
                                        <p:strVal val="visible"/>
                                      </p:to>
                                    </p:set>
                                    <p:anim calcmode="lin" valueType="num">
                                      <p:cBhvr additive="base">
                                        <p:cTn id="35" dur="500" fill="hold"/>
                                        <p:tgtEl>
                                          <p:spTgt spid="677891">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67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6" fill="hold" grpId="0" nodeType="clickEffect">
                                  <p:stCondLst>
                                    <p:cond delay="0"/>
                                  </p:stCondLst>
                                  <p:childTnLst>
                                    <p:set>
                                      <p:cBhvr>
                                        <p:cTn id="40" dur="1" fill="hold">
                                          <p:stCondLst>
                                            <p:cond delay="0"/>
                                          </p:stCondLst>
                                        </p:cTn>
                                        <p:tgtEl>
                                          <p:spTgt spid="677891">
                                            <p:txEl>
                                              <p:pRg st="4" end="4"/>
                                            </p:txEl>
                                          </p:spTgt>
                                        </p:tgtEl>
                                        <p:attrNameLst>
                                          <p:attrName>style.visibility</p:attrName>
                                        </p:attrNameLst>
                                      </p:cBhvr>
                                      <p:to>
                                        <p:strVal val="visible"/>
                                      </p:to>
                                    </p:set>
                                    <p:anim calcmode="lin" valueType="num">
                                      <p:cBhvr additive="base">
                                        <p:cTn id="41" dur="500" fill="hold"/>
                                        <p:tgtEl>
                                          <p:spTgt spid="677891">
                                            <p:txEl>
                                              <p:pRg st="4" end="4"/>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6778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0" grpId="0" autoUpdateAnimBg="0"/>
      <p:bldP spid="677891" grpId="0" uiExpand="1"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fontScale="90000"/>
          </a:bodyPr>
          <a:lstStyle/>
          <a:p>
            <a:r>
              <a:rPr lang="en-US" dirty="0" smtClean="0">
                <a:latin typeface="Berlin Sans FB Demi" panose="020E0802020502020306" pitchFamily="34" charset="0"/>
              </a:rPr>
              <a:t>The Preeminence of Christ as “The Beginning”</a:t>
            </a:r>
            <a:endParaRPr lang="en-US" dirty="0">
              <a:latin typeface="Berlin Sans FB Demi" panose="020E0802020502020306" pitchFamily="34" charset="0"/>
            </a:endParaRPr>
          </a:p>
        </p:txBody>
      </p:sp>
      <p:sp>
        <p:nvSpPr>
          <p:cNvPr id="3" name="Text Placeholder 2"/>
          <p:cNvSpPr>
            <a:spLocks noGrp="1"/>
          </p:cNvSpPr>
          <p:nvPr>
            <p:ph type="body" idx="1"/>
          </p:nvPr>
        </p:nvSpPr>
        <p:spPr/>
        <p:txBody>
          <a:bodyPr/>
          <a:lstStyle/>
          <a:p>
            <a:r>
              <a:rPr lang="en-US" sz="2400" dirty="0" smtClean="0"/>
              <a:t>The Christ, the Creation, the church</a:t>
            </a:r>
            <a:endParaRPr lang="en-US" sz="2400" dirty="0"/>
          </a:p>
        </p:txBody>
      </p:sp>
      <p:sp>
        <p:nvSpPr>
          <p:cNvPr id="4" name="Content Placeholder 3"/>
          <p:cNvSpPr>
            <a:spLocks noGrp="1"/>
          </p:cNvSpPr>
          <p:nvPr>
            <p:ph sz="half" idx="2"/>
          </p:nvPr>
        </p:nvSpPr>
        <p:spPr/>
        <p:txBody>
          <a:bodyPr>
            <a:noAutofit/>
          </a:bodyPr>
          <a:lstStyle/>
          <a:p>
            <a:r>
              <a:rPr lang="en-US" sz="3200" dirty="0" smtClean="0"/>
              <a:t>“And to the angel of the church of the Laodiceans write, `These things says the Amen, the Faithful and True Witness,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Beginning of the creation of God</a:t>
            </a:r>
            <a:r>
              <a:rPr lang="en-US" sz="3200" dirty="0" smtClean="0"/>
              <a:t>” </a:t>
            </a:r>
            <a:br>
              <a:rPr lang="en-US" sz="3200" dirty="0" smtClean="0"/>
            </a:br>
            <a:r>
              <a:rPr lang="en-US" sz="3200" dirty="0" smtClean="0"/>
              <a:t>(Rev. 3:14)</a:t>
            </a:r>
          </a:p>
        </p:txBody>
      </p:sp>
      <p:sp>
        <p:nvSpPr>
          <p:cNvPr id="5" name="Text Placeholder 4"/>
          <p:cNvSpPr>
            <a:spLocks noGrp="1"/>
          </p:cNvSpPr>
          <p:nvPr>
            <p:ph type="body" sz="quarter" idx="3"/>
          </p:nvPr>
        </p:nvSpPr>
        <p:spPr/>
        <p:txBody>
          <a:bodyPr/>
          <a:lstStyle/>
          <a:p>
            <a:r>
              <a:rPr lang="en-US" sz="2400" dirty="0" smtClean="0"/>
              <a:t>The Christ, the creation,  the Church</a:t>
            </a:r>
            <a:endParaRPr lang="en-US" sz="2400" dirty="0"/>
          </a:p>
        </p:txBody>
      </p:sp>
      <p:sp>
        <p:nvSpPr>
          <p:cNvPr id="6" name="Content Placeholder 5"/>
          <p:cNvSpPr>
            <a:spLocks noGrp="1"/>
          </p:cNvSpPr>
          <p:nvPr>
            <p:ph sz="quarter" idx="4"/>
          </p:nvPr>
        </p:nvSpPr>
        <p:spPr>
          <a:xfrm>
            <a:off x="4645025" y="2174874"/>
            <a:ext cx="4041775" cy="4683125"/>
          </a:xfrm>
        </p:spPr>
        <p:txBody>
          <a:bodyPr>
            <a:normAutofit/>
          </a:bodyPr>
          <a:lstStyle/>
          <a:p>
            <a:r>
              <a:rPr lang="en-US" sz="3200" dirty="0" smtClean="0"/>
              <a:t>“</a:t>
            </a:r>
            <a:r>
              <a:rPr lang="en-US" sz="3200" b="1" u="sng" dirty="0" smtClean="0"/>
              <a:t>And He is the head </a:t>
            </a:r>
            <a:r>
              <a:rPr lang="en-US" sz="3200" dirty="0" smtClean="0"/>
              <a:t>of the body, the church, </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who is the beginning</a:t>
            </a:r>
            <a:r>
              <a:rPr lang="en-US" sz="3200" dirty="0" smtClean="0"/>
              <a:t>, the firstborn from the dead, that in all things He may have the </a:t>
            </a:r>
            <a:r>
              <a:rPr lang="en-US" sz="3200" b="1" u="sng" dirty="0" smtClean="0"/>
              <a:t>preeminence</a:t>
            </a:r>
            <a:r>
              <a:rPr lang="en-US" sz="3200" dirty="0" smtClean="0"/>
              <a:t>” </a:t>
            </a:r>
            <a:br>
              <a:rPr lang="en-US" sz="3200" dirty="0" smtClean="0"/>
            </a:br>
            <a:r>
              <a:rPr lang="en-US" sz="3200" dirty="0" smtClean="0"/>
              <a:t>(Col. 1:18; cf. 1:16, 17)</a:t>
            </a:r>
            <a:endParaRPr lang="en-US" sz="3200" dirty="0"/>
          </a:p>
        </p:txBody>
      </p:sp>
    </p:spTree>
    <p:extLst>
      <p:ext uri="{BB962C8B-B14F-4D97-AF65-F5344CB8AC3E}">
        <p14:creationId xmlns:p14="http://schemas.microsoft.com/office/powerpoint/2010/main" val="3594053847"/>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up)">
                                      <p:cBhvr>
                                        <p:cTn id="1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FAC1753-F4BE-4993-A204-C3135E66FA47}" type="slidenum">
              <a:rPr lang="en-US" altLang="en-US"/>
              <a:pPr/>
              <a:t>14</a:t>
            </a:fld>
            <a:endParaRPr lang="en-US" altLang="en-US"/>
          </a:p>
        </p:txBody>
      </p:sp>
      <p:sp>
        <p:nvSpPr>
          <p:cNvPr id="678914" name="Rectangle 2"/>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latin typeface="Berlin Sans FB Demi" panose="020E0802020502020306" pitchFamily="34" charset="0"/>
              </a:rPr>
              <a:t>The Church at Laodicea</a:t>
            </a:r>
          </a:p>
        </p:txBody>
      </p:sp>
      <p:sp>
        <p:nvSpPr>
          <p:cNvPr id="678915" name="Rectangle 3"/>
          <p:cNvSpPr>
            <a:spLocks noGrp="1" noChangeArrowheads="1"/>
          </p:cNvSpPr>
          <p:nvPr>
            <p:ph type="body" idx="1"/>
          </p:nvPr>
        </p:nvSpPr>
        <p:spPr>
          <a:xfrm>
            <a:off x="1182688" y="2017713"/>
            <a:ext cx="7772400" cy="4840287"/>
          </a:xfrm>
        </p:spPr>
        <p:txBody>
          <a:bodyPr/>
          <a:lstStyle/>
          <a:p>
            <a:pPr>
              <a:lnSpc>
                <a:spcPct val="90000"/>
              </a:lnSpc>
            </a:pPr>
            <a:r>
              <a:rPr lang="en-US" altLang="en-US" dirty="0">
                <a:latin typeface="Arial" pitchFamily="34" charset="0"/>
              </a:rPr>
              <a:t>Divine Protest (3:15-17)</a:t>
            </a:r>
          </a:p>
          <a:p>
            <a:pPr lvl="1">
              <a:lnSpc>
                <a:spcPct val="90000"/>
              </a:lnSpc>
            </a:pPr>
            <a:r>
              <a:rPr lang="en-US" altLang="en-US" dirty="0">
                <a:latin typeface="Arial" pitchFamily="34" charset="0"/>
              </a:rPr>
              <a:t>knew works. . . works determine if one is cold, hot, lukewarm</a:t>
            </a:r>
          </a:p>
          <a:p>
            <a:pPr lvl="1">
              <a:lnSpc>
                <a:spcPct val="90000"/>
              </a:lnSpc>
            </a:pPr>
            <a:r>
              <a:rPr lang="en-US" altLang="en-US" dirty="0">
                <a:latin typeface="Arial" pitchFamily="34" charset="0"/>
              </a:rPr>
              <a:t>hot would be the preferred</a:t>
            </a:r>
          </a:p>
          <a:p>
            <a:pPr lvl="1">
              <a:lnSpc>
                <a:spcPct val="90000"/>
              </a:lnSpc>
            </a:pPr>
            <a:r>
              <a:rPr lang="en-US" altLang="en-US" dirty="0">
                <a:latin typeface="Arial" pitchFamily="34" charset="0"/>
              </a:rPr>
              <a:t>why would Jesus wish they would be </a:t>
            </a:r>
            <a:r>
              <a:rPr lang="en-US" altLang="en-US" i="1" dirty="0">
                <a:latin typeface="Arial" pitchFamily="34" charset="0"/>
              </a:rPr>
              <a:t>cold</a:t>
            </a:r>
            <a:r>
              <a:rPr lang="en-US" altLang="en-US" dirty="0">
                <a:latin typeface="Arial" pitchFamily="34" charset="0"/>
              </a:rPr>
              <a:t> more than </a:t>
            </a:r>
            <a:r>
              <a:rPr lang="en-US" altLang="en-US" i="1" dirty="0">
                <a:latin typeface="Arial" pitchFamily="34" charset="0"/>
              </a:rPr>
              <a:t>lukewarm?</a:t>
            </a:r>
            <a:r>
              <a:rPr lang="en-US" altLang="en-US" dirty="0">
                <a:latin typeface="Arial" pitchFamily="34" charset="0"/>
              </a:rPr>
              <a:t> </a:t>
            </a:r>
          </a:p>
          <a:p>
            <a:pPr lvl="2">
              <a:lnSpc>
                <a:spcPct val="90000"/>
              </a:lnSpc>
            </a:pPr>
            <a:r>
              <a:rPr lang="en-US" altLang="en-US" dirty="0" smtClean="0">
                <a:latin typeface="Arial" pitchFamily="34" charset="0"/>
              </a:rPr>
              <a:t>harder </a:t>
            </a:r>
            <a:r>
              <a:rPr lang="en-US" altLang="en-US" dirty="0">
                <a:latin typeface="Arial" pitchFamily="34" charset="0"/>
              </a:rPr>
              <a:t>to get one to repent who sees himself “in need of nothing” (v. 17)</a:t>
            </a:r>
          </a:p>
          <a:p>
            <a:pPr lvl="2">
              <a:lnSpc>
                <a:spcPct val="90000"/>
              </a:lnSpc>
            </a:pPr>
            <a:r>
              <a:rPr lang="en-US" altLang="en-US" dirty="0">
                <a:latin typeface="Arial" pitchFamily="34" charset="0"/>
              </a:rPr>
              <a:t>more hope for one who is cold and aware of his true standing with </a:t>
            </a:r>
            <a:r>
              <a:rPr lang="en-US" altLang="en-US" dirty="0" smtClean="0">
                <a:latin typeface="Arial" pitchFamily="34" charset="0"/>
              </a:rPr>
              <a:t>God</a:t>
            </a:r>
          </a:p>
          <a:p>
            <a:pPr lvl="2">
              <a:lnSpc>
                <a:spcPct val="90000"/>
              </a:lnSpc>
            </a:pPr>
            <a:r>
              <a:rPr lang="en-US" altLang="en-US" dirty="0" smtClean="0">
                <a:latin typeface="Arial" pitchFamily="34" charset="0"/>
              </a:rPr>
              <a:t>no </a:t>
            </a:r>
            <a:r>
              <a:rPr lang="en-US" altLang="en-US" dirty="0">
                <a:latin typeface="Arial" pitchFamily="34" charset="0"/>
              </a:rPr>
              <a:t>false sense of security</a:t>
            </a:r>
          </a:p>
        </p:txBody>
      </p:sp>
      <p:sp>
        <p:nvSpPr>
          <p:cNvPr id="678916" name="Text Box 4"/>
          <p:cNvSpPr txBox="1">
            <a:spLocks noChangeArrowheads="1"/>
          </p:cNvSpPr>
          <p:nvPr/>
        </p:nvSpPr>
        <p:spPr bwMode="auto">
          <a:xfrm>
            <a:off x="7724775" y="0"/>
            <a:ext cx="1419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empus Sans ITC" pitchFamily="82" charset="0"/>
              </a:rPr>
              <a:t>commentary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78915">
                                            <p:txEl>
                                              <p:pRg st="0" end="0"/>
                                            </p:txEl>
                                          </p:spTgt>
                                        </p:tgtEl>
                                        <p:attrNameLst>
                                          <p:attrName>style.visibility</p:attrName>
                                        </p:attrNameLst>
                                      </p:cBhvr>
                                      <p:to>
                                        <p:strVal val="visible"/>
                                      </p:to>
                                    </p:set>
                                    <p:anim calcmode="lin" valueType="num">
                                      <p:cBhvr>
                                        <p:cTn id="7" dur="1000" fill="hold"/>
                                        <p:tgtEl>
                                          <p:spTgt spid="678915">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6789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789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678915">
                                            <p:txEl>
                                              <p:pRg st="1" end="1"/>
                                            </p:txEl>
                                          </p:spTgt>
                                        </p:tgtEl>
                                        <p:attrNameLst>
                                          <p:attrName>style.visibility</p:attrName>
                                        </p:attrNameLst>
                                      </p:cBhvr>
                                      <p:to>
                                        <p:strVal val="visible"/>
                                      </p:to>
                                    </p:set>
                                    <p:animEffect transition="in" filter="checkerboard(across)">
                                      <p:cBhvr>
                                        <p:cTn id="14" dur="500"/>
                                        <p:tgtEl>
                                          <p:spTgt spid="678915">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678915">
                                            <p:txEl>
                                              <p:pRg st="2" end="2"/>
                                            </p:txEl>
                                          </p:spTgt>
                                        </p:tgtEl>
                                        <p:attrNameLst>
                                          <p:attrName>style.visibility</p:attrName>
                                        </p:attrNameLst>
                                      </p:cBhvr>
                                      <p:to>
                                        <p:strVal val="visible"/>
                                      </p:to>
                                    </p:set>
                                    <p:animEffect transition="in" filter="checkerboard(across)">
                                      <p:cBhvr>
                                        <p:cTn id="19" dur="500"/>
                                        <p:tgtEl>
                                          <p:spTgt spid="67891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678915">
                                            <p:txEl>
                                              <p:pRg st="3" end="3"/>
                                            </p:txEl>
                                          </p:spTgt>
                                        </p:tgtEl>
                                        <p:attrNameLst>
                                          <p:attrName>style.visibility</p:attrName>
                                        </p:attrNameLst>
                                      </p:cBhvr>
                                      <p:to>
                                        <p:strVal val="visible"/>
                                      </p:to>
                                    </p:set>
                                    <p:animEffect transition="in" filter="checkerboard(across)">
                                      <p:cBhvr>
                                        <p:cTn id="24" dur="500"/>
                                        <p:tgtEl>
                                          <p:spTgt spid="678915">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678915">
                                            <p:txEl>
                                              <p:pRg st="4" end="4"/>
                                            </p:txEl>
                                          </p:spTgt>
                                        </p:tgtEl>
                                        <p:attrNameLst>
                                          <p:attrName>style.visibility</p:attrName>
                                        </p:attrNameLst>
                                      </p:cBhvr>
                                      <p:to>
                                        <p:strVal val="visible"/>
                                      </p:to>
                                    </p:set>
                                    <p:animEffect transition="in" filter="checkerboard(across)">
                                      <p:cBhvr>
                                        <p:cTn id="29" dur="500"/>
                                        <p:tgtEl>
                                          <p:spTgt spid="678915">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678915">
                                            <p:txEl>
                                              <p:pRg st="5" end="5"/>
                                            </p:txEl>
                                          </p:spTgt>
                                        </p:tgtEl>
                                        <p:attrNameLst>
                                          <p:attrName>style.visibility</p:attrName>
                                        </p:attrNameLst>
                                      </p:cBhvr>
                                      <p:to>
                                        <p:strVal val="visible"/>
                                      </p:to>
                                    </p:set>
                                    <p:animEffect transition="in" filter="checkerboard(across)">
                                      <p:cBhvr>
                                        <p:cTn id="34" dur="500"/>
                                        <p:tgtEl>
                                          <p:spTgt spid="67891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678915">
                                            <p:txEl>
                                              <p:pRg st="6" end="6"/>
                                            </p:txEl>
                                          </p:spTgt>
                                        </p:tgtEl>
                                        <p:attrNameLst>
                                          <p:attrName>style.visibility</p:attrName>
                                        </p:attrNameLst>
                                      </p:cBhvr>
                                      <p:to>
                                        <p:strVal val="visible"/>
                                      </p:to>
                                    </p:set>
                                    <p:animEffect transition="in" filter="checkerboard(across)">
                                      <p:cBhvr>
                                        <p:cTn id="39" dur="500"/>
                                        <p:tgtEl>
                                          <p:spTgt spid="678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8915" grpId="0" uiExpand="1" build="p" bldLvl="4"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31972D6-147A-4405-AC54-10E7A1C92063}" type="slidenum">
              <a:rPr lang="en-US" altLang="en-US"/>
              <a:pPr/>
              <a:t>15</a:t>
            </a:fld>
            <a:endParaRPr lang="en-US" altLang="en-US"/>
          </a:p>
        </p:txBody>
      </p:sp>
      <p:sp>
        <p:nvSpPr>
          <p:cNvPr id="679938" name="Rectangle 2"/>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latin typeface="Berlin Sans FB Demi" panose="020E0802020502020306" pitchFamily="34" charset="0"/>
              </a:rPr>
              <a:t>Protest and the Picture of Christ (v. 16)</a:t>
            </a:r>
          </a:p>
        </p:txBody>
      </p:sp>
      <p:sp>
        <p:nvSpPr>
          <p:cNvPr id="679939" name="Rectangle 3"/>
          <p:cNvSpPr>
            <a:spLocks noGrp="1" noChangeArrowheads="1"/>
          </p:cNvSpPr>
          <p:nvPr>
            <p:ph type="body" idx="1"/>
          </p:nvPr>
        </p:nvSpPr>
        <p:spPr>
          <a:xfrm>
            <a:off x="1295400" y="1905000"/>
            <a:ext cx="7772400" cy="2478088"/>
          </a:xfrm>
        </p:spPr>
        <p:txBody>
          <a:bodyPr/>
          <a:lstStyle/>
          <a:p>
            <a:r>
              <a:rPr lang="en-US" altLang="en-US">
                <a:latin typeface="Arial Black" pitchFamily="34" charset="0"/>
              </a:rPr>
              <a:t>a picture of a sick man</a:t>
            </a:r>
          </a:p>
          <a:p>
            <a:r>
              <a:rPr lang="en-US" altLang="en-US">
                <a:latin typeface="Arial Black" pitchFamily="34" charset="0"/>
              </a:rPr>
              <a:t>overcome with nausea</a:t>
            </a:r>
          </a:p>
          <a:p>
            <a:r>
              <a:rPr lang="en-US" altLang="en-US">
                <a:latin typeface="Arial Black" pitchFamily="34" charset="0"/>
              </a:rPr>
              <a:t>about to vomit</a:t>
            </a:r>
          </a:p>
          <a:p>
            <a:r>
              <a:rPr lang="en-US" altLang="en-US">
                <a:latin typeface="Arial Black" pitchFamily="34" charset="0"/>
              </a:rPr>
              <a:t>a picture of disgust for sin</a:t>
            </a:r>
          </a:p>
          <a:p>
            <a:endParaRPr lang="en-US" altLang="en-US">
              <a:latin typeface="Arial Black" pitchFamily="34" charset="0"/>
            </a:endParaRPr>
          </a:p>
        </p:txBody>
      </p:sp>
      <p:sp>
        <p:nvSpPr>
          <p:cNvPr id="679940" name="Rectangle 4"/>
          <p:cNvSpPr>
            <a:spLocks noChangeArrowheads="1"/>
          </p:cNvSpPr>
          <p:nvPr/>
        </p:nvSpPr>
        <p:spPr bwMode="auto">
          <a:xfrm>
            <a:off x="1447800" y="4756150"/>
            <a:ext cx="7467600" cy="1431925"/>
          </a:xfrm>
          <a:prstGeom prst="rect">
            <a:avLst/>
          </a:prstGeom>
          <a:gradFill rotWithShape="0">
            <a:gsLst>
              <a:gs pos="0">
                <a:schemeClr val="accent2"/>
              </a:gs>
              <a:gs pos="100000">
                <a:schemeClr val="accent1"/>
              </a:gs>
            </a:gsLst>
            <a:lin ang="18900000" scaled="1"/>
          </a:gradFill>
          <a:ln w="158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r>
              <a:rPr lang="en-US" altLang="en-US" sz="2900" i="1">
                <a:latin typeface="Arial" pitchFamily="34" charset="0"/>
                <a:cs typeface="Arial" pitchFamily="34" charset="0"/>
              </a:rPr>
              <a:t>Similar: “And the Lord was sorry that he had made man on the earth, and He was grieved in His heart”</a:t>
            </a:r>
            <a:r>
              <a:rPr lang="en-US" altLang="en-US" sz="2900">
                <a:latin typeface="Arial" pitchFamily="34" charset="0"/>
                <a:cs typeface="Arial" pitchFamily="34" charset="0"/>
              </a:rPr>
              <a:t> (Gen. 6:6)</a:t>
            </a:r>
            <a:endParaRPr lang="en-US" altLang="en-US" sz="5400"/>
          </a:p>
        </p:txBody>
      </p:sp>
      <p:sp>
        <p:nvSpPr>
          <p:cNvPr id="679941" name="Text Box 5"/>
          <p:cNvSpPr txBox="1">
            <a:spLocks noChangeArrowheads="1"/>
          </p:cNvSpPr>
          <p:nvPr/>
        </p:nvSpPr>
        <p:spPr bwMode="auto">
          <a:xfrm>
            <a:off x="7724775" y="0"/>
            <a:ext cx="1419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empus Sans ITC" pitchFamily="82" charset="0"/>
              </a:rPr>
              <a:t>commentary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9938"/>
                                        </p:tgtEl>
                                        <p:attrNameLst>
                                          <p:attrName>style.visibility</p:attrName>
                                        </p:attrNameLst>
                                      </p:cBhvr>
                                      <p:to>
                                        <p:strVal val="visible"/>
                                      </p:to>
                                    </p:set>
                                    <p:animEffect transition="in" filter="fade">
                                      <p:cBhvr>
                                        <p:cTn id="7" dur="2000"/>
                                        <p:tgtEl>
                                          <p:spTgt spid="679938"/>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79939">
                                            <p:txEl>
                                              <p:pRg st="0" end="0"/>
                                            </p:txEl>
                                          </p:spTgt>
                                        </p:tgtEl>
                                        <p:attrNameLst>
                                          <p:attrName>style.visibility</p:attrName>
                                        </p:attrNameLst>
                                      </p:cBhvr>
                                      <p:to>
                                        <p:strVal val="visible"/>
                                      </p:to>
                                    </p:set>
                                    <p:animEffect transition="in" filter="fade">
                                      <p:cBhvr>
                                        <p:cTn id="11" dur="2000"/>
                                        <p:tgtEl>
                                          <p:spTgt spid="679939">
                                            <p:txEl>
                                              <p:pRg st="0" end="0"/>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79939">
                                            <p:txEl>
                                              <p:pRg st="1" end="1"/>
                                            </p:txEl>
                                          </p:spTgt>
                                        </p:tgtEl>
                                        <p:attrNameLst>
                                          <p:attrName>style.visibility</p:attrName>
                                        </p:attrNameLst>
                                      </p:cBhvr>
                                      <p:to>
                                        <p:strVal val="visible"/>
                                      </p:to>
                                    </p:set>
                                    <p:animEffect transition="in" filter="fade">
                                      <p:cBhvr>
                                        <p:cTn id="15" dur="2000"/>
                                        <p:tgtEl>
                                          <p:spTgt spid="679939">
                                            <p:txEl>
                                              <p:pRg st="1" end="1"/>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79939">
                                            <p:txEl>
                                              <p:pRg st="2" end="2"/>
                                            </p:txEl>
                                          </p:spTgt>
                                        </p:tgtEl>
                                        <p:attrNameLst>
                                          <p:attrName>style.visibility</p:attrName>
                                        </p:attrNameLst>
                                      </p:cBhvr>
                                      <p:to>
                                        <p:strVal val="visible"/>
                                      </p:to>
                                    </p:set>
                                    <p:animEffect transition="in" filter="fade">
                                      <p:cBhvr>
                                        <p:cTn id="19" dur="2000"/>
                                        <p:tgtEl>
                                          <p:spTgt spid="679939">
                                            <p:txEl>
                                              <p:pRg st="2" end="2"/>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79939">
                                            <p:txEl>
                                              <p:pRg st="3" end="3"/>
                                            </p:txEl>
                                          </p:spTgt>
                                        </p:tgtEl>
                                        <p:attrNameLst>
                                          <p:attrName>style.visibility</p:attrName>
                                        </p:attrNameLst>
                                      </p:cBhvr>
                                      <p:to>
                                        <p:strVal val="visible"/>
                                      </p:to>
                                    </p:set>
                                    <p:animEffect transition="in" filter="fade">
                                      <p:cBhvr>
                                        <p:cTn id="23" dur="2000"/>
                                        <p:tgtEl>
                                          <p:spTgt spid="679939">
                                            <p:txEl>
                                              <p:pRg st="3" end="3"/>
                                            </p:txEl>
                                          </p:spTgt>
                                        </p:tgtEl>
                                      </p:cBhvr>
                                    </p:animEffect>
                                  </p:childTnLst>
                                </p:cTn>
                              </p:par>
                            </p:childTnLst>
                          </p:cTn>
                        </p:par>
                        <p:par>
                          <p:cTn id="24" fill="hold" nodeType="afterGroup">
                            <p:stCondLst>
                              <p:cond delay="10000"/>
                            </p:stCondLst>
                            <p:childTnLst>
                              <p:par>
                                <p:cTn id="25" presetID="16" presetClass="entr" presetSubtype="37" fill="hold" grpId="0" nodeType="afterEffect">
                                  <p:stCondLst>
                                    <p:cond delay="0"/>
                                  </p:stCondLst>
                                  <p:childTnLst>
                                    <p:set>
                                      <p:cBhvr>
                                        <p:cTn id="26" dur="1" fill="hold">
                                          <p:stCondLst>
                                            <p:cond delay="0"/>
                                          </p:stCondLst>
                                        </p:cTn>
                                        <p:tgtEl>
                                          <p:spTgt spid="679940"/>
                                        </p:tgtEl>
                                        <p:attrNameLst>
                                          <p:attrName>style.visibility</p:attrName>
                                        </p:attrNameLst>
                                      </p:cBhvr>
                                      <p:to>
                                        <p:strVal val="visible"/>
                                      </p:to>
                                    </p:set>
                                    <p:animEffect transition="in" filter="barn(outVertical)">
                                      <p:cBhvr>
                                        <p:cTn id="27" dur="2000"/>
                                        <p:tgtEl>
                                          <p:spTgt spid="67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38" grpId="0" autoUpdateAnimBg="0"/>
      <p:bldP spid="679939" grpId="0" uiExpand="1" build="p" autoUpdateAnimBg="0"/>
      <p:bldP spid="679940"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54035F31-09FE-40BE-A66F-9CFB5E53C3B6}" type="slidenum">
              <a:rPr lang="en-US" altLang="en-US"/>
              <a:pPr/>
              <a:t>16</a:t>
            </a:fld>
            <a:endParaRPr lang="en-US" altLang="en-US"/>
          </a:p>
        </p:txBody>
      </p:sp>
      <p:sp>
        <p:nvSpPr>
          <p:cNvPr id="680962" name="Rectangle 2"/>
          <p:cNvSpPr>
            <a:spLocks noGrp="1" noChangeArrowheads="1"/>
          </p:cNvSpPr>
          <p:nvPr>
            <p:ph type="title"/>
          </p:nvPr>
        </p:nvSpPr>
        <p:spPr/>
        <p:txBody>
          <a:bodyPr/>
          <a:lstStyle/>
          <a:p>
            <a:r>
              <a:rPr lang="en-US" altLang="en-US" sz="3600" b="1" dirty="0">
                <a:effectLst>
                  <a:outerShdw blurRad="38100" dist="38100" dir="2700000" algn="tl">
                    <a:srgbClr val="000000">
                      <a:alpha val="43137"/>
                    </a:srgbClr>
                  </a:outerShdw>
                </a:effectLst>
                <a:latin typeface="Berlin Sans FB Demi" panose="020E0802020502020306" pitchFamily="34" charset="0"/>
              </a:rPr>
              <a:t>Do We Have The Spiritual Vision To See Ourselves </a:t>
            </a:r>
            <a:r>
              <a:rPr lang="en-US" altLang="en-US" sz="3600" b="1" dirty="0" smtClean="0">
                <a:effectLst>
                  <a:outerShdw blurRad="38100" dist="38100" dir="2700000" algn="tl">
                    <a:srgbClr val="000000">
                      <a:alpha val="43137"/>
                    </a:srgbClr>
                  </a:outerShdw>
                </a:effectLst>
                <a:latin typeface="Berlin Sans FB Demi" panose="020E0802020502020306" pitchFamily="34" charset="0"/>
              </a:rPr>
              <a:t>As </a:t>
            </a:r>
            <a:r>
              <a:rPr lang="en-US" altLang="en-US" sz="3600" b="1" dirty="0">
                <a:effectLst>
                  <a:outerShdw blurRad="38100" dist="38100" dir="2700000" algn="tl">
                    <a:srgbClr val="000000">
                      <a:alpha val="43137"/>
                    </a:srgbClr>
                  </a:outerShdw>
                </a:effectLst>
                <a:latin typeface="Berlin Sans FB Demi" panose="020E0802020502020306" pitchFamily="34" charset="0"/>
              </a:rPr>
              <a:t>Christ Sees Us?</a:t>
            </a:r>
          </a:p>
        </p:txBody>
      </p:sp>
      <p:sp>
        <p:nvSpPr>
          <p:cNvPr id="680963" name="Rectangle 3"/>
          <p:cNvSpPr>
            <a:spLocks noGrp="1" noChangeArrowheads="1"/>
          </p:cNvSpPr>
          <p:nvPr>
            <p:ph type="body" idx="1"/>
          </p:nvPr>
        </p:nvSpPr>
        <p:spPr/>
        <p:txBody>
          <a:bodyPr/>
          <a:lstStyle/>
          <a:p>
            <a:r>
              <a:rPr lang="en-US" altLang="en-US" dirty="0">
                <a:latin typeface="Arial" pitchFamily="34" charset="0"/>
              </a:rPr>
              <a:t>the lukewarm Christian:</a:t>
            </a:r>
          </a:p>
          <a:p>
            <a:pPr lvl="1"/>
            <a:r>
              <a:rPr lang="en-US" altLang="en-US" dirty="0">
                <a:latin typeface="Arial" pitchFamily="34" charset="0"/>
              </a:rPr>
              <a:t>doesn’t see himself as God does</a:t>
            </a:r>
          </a:p>
          <a:p>
            <a:pPr lvl="1"/>
            <a:r>
              <a:rPr lang="en-US" altLang="en-US" dirty="0">
                <a:latin typeface="Arial" pitchFamily="34" charset="0"/>
              </a:rPr>
              <a:t>is blind to his indifference</a:t>
            </a:r>
          </a:p>
          <a:p>
            <a:pPr lvl="1"/>
            <a:r>
              <a:rPr lang="en-US" altLang="en-US" dirty="0">
                <a:latin typeface="Arial" pitchFamily="34" charset="0"/>
              </a:rPr>
              <a:t>cannot perceive his error</a:t>
            </a:r>
          </a:p>
          <a:p>
            <a:pPr lvl="1"/>
            <a:r>
              <a:rPr lang="en-US" altLang="en-US" dirty="0">
                <a:latin typeface="Arial" pitchFamily="34" charset="0"/>
              </a:rPr>
              <a:t>is too lazy to test himself (2 Cor. 13:5)</a:t>
            </a:r>
          </a:p>
          <a:p>
            <a:pPr lvl="1"/>
            <a:r>
              <a:rPr lang="en-US" altLang="en-US" dirty="0">
                <a:latin typeface="Arial" pitchFamily="34" charset="0"/>
              </a:rPr>
              <a:t>doesn’t know that he is the reason others excuse themselves for </a:t>
            </a:r>
            <a:r>
              <a:rPr lang="en-US" altLang="en-US" dirty="0" smtClean="0">
                <a:latin typeface="Arial" pitchFamily="34" charset="0"/>
              </a:rPr>
              <a:t>sin, for not </a:t>
            </a:r>
            <a:r>
              <a:rPr lang="en-US" altLang="en-US" dirty="0">
                <a:latin typeface="Arial" pitchFamily="34" charset="0"/>
              </a:rPr>
              <a:t>coming to worship, for not obeying, </a:t>
            </a:r>
            <a:r>
              <a:rPr lang="en-US" altLang="en-US" dirty="0" smtClean="0">
                <a:latin typeface="Arial" pitchFamily="34" charset="0"/>
              </a:rPr>
              <a:t>for being worldly, etc.</a:t>
            </a:r>
            <a:endParaRPr lang="en-US" altLang="en-US" dirty="0">
              <a:latin typeface="Arial" pitchFamily="34" charset="0"/>
            </a:endParaRPr>
          </a:p>
        </p:txBody>
      </p:sp>
      <p:sp>
        <p:nvSpPr>
          <p:cNvPr id="680964" name="Text Box 4"/>
          <p:cNvSpPr txBox="1">
            <a:spLocks noChangeArrowheads="1"/>
          </p:cNvSpPr>
          <p:nvPr/>
        </p:nvSpPr>
        <p:spPr bwMode="auto">
          <a:xfrm>
            <a:off x="7724775" y="0"/>
            <a:ext cx="1419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empus Sans ITC" pitchFamily="82" charset="0"/>
              </a:rPr>
              <a:t>commentary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80962"/>
                                        </p:tgtEl>
                                        <p:attrNameLst>
                                          <p:attrName>style.visibility</p:attrName>
                                        </p:attrNameLst>
                                      </p:cBhvr>
                                      <p:to>
                                        <p:strVal val="visible"/>
                                      </p:to>
                                    </p:set>
                                    <p:anim calcmode="lin" valueType="num">
                                      <p:cBhvr>
                                        <p:cTn id="7" dur="300" fill="hold"/>
                                        <p:tgtEl>
                                          <p:spTgt spid="680962"/>
                                        </p:tgtEl>
                                        <p:attrNameLst>
                                          <p:attrName>ppt_w</p:attrName>
                                        </p:attrNameLst>
                                      </p:cBhvr>
                                      <p:tavLst>
                                        <p:tav tm="0">
                                          <p:val>
                                            <p:strVal val="4/3*#ppt_w"/>
                                          </p:val>
                                        </p:tav>
                                        <p:tav tm="100000">
                                          <p:val>
                                            <p:strVal val="#ppt_w"/>
                                          </p:val>
                                        </p:tav>
                                      </p:tavLst>
                                    </p:anim>
                                    <p:anim calcmode="lin" valueType="num">
                                      <p:cBhvr>
                                        <p:cTn id="8" dur="300" fill="hold"/>
                                        <p:tgtEl>
                                          <p:spTgt spid="680962"/>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80963">
                                            <p:txEl>
                                              <p:pRg st="0" end="0"/>
                                            </p:txEl>
                                          </p:spTgt>
                                        </p:tgtEl>
                                        <p:attrNameLst>
                                          <p:attrName>style.visibility</p:attrName>
                                        </p:attrNameLst>
                                      </p:cBhvr>
                                      <p:to>
                                        <p:strVal val="visible"/>
                                      </p:to>
                                    </p:set>
                                    <p:anim calcmode="lin" valueType="num">
                                      <p:cBhvr additive="base">
                                        <p:cTn id="13" dur="500" fill="hold"/>
                                        <p:tgtEl>
                                          <p:spTgt spid="68096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8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680963">
                                            <p:txEl>
                                              <p:pRg st="1" end="1"/>
                                            </p:txEl>
                                          </p:spTgt>
                                        </p:tgtEl>
                                        <p:attrNameLst>
                                          <p:attrName>style.visibility</p:attrName>
                                        </p:attrNameLst>
                                      </p:cBhvr>
                                      <p:to>
                                        <p:strVal val="visible"/>
                                      </p:to>
                                    </p:set>
                                    <p:anim calcmode="lin" valueType="num">
                                      <p:cBhvr additive="base">
                                        <p:cTn id="19" dur="500" fill="hold"/>
                                        <p:tgtEl>
                                          <p:spTgt spid="680963">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8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680963">
                                            <p:txEl>
                                              <p:pRg st="2" end="2"/>
                                            </p:txEl>
                                          </p:spTgt>
                                        </p:tgtEl>
                                        <p:attrNameLst>
                                          <p:attrName>style.visibility</p:attrName>
                                        </p:attrNameLst>
                                      </p:cBhvr>
                                      <p:to>
                                        <p:strVal val="visible"/>
                                      </p:to>
                                    </p:set>
                                    <p:anim calcmode="lin" valueType="num">
                                      <p:cBhvr additive="base">
                                        <p:cTn id="25" dur="500" fill="hold"/>
                                        <p:tgtEl>
                                          <p:spTgt spid="680963">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8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680963">
                                            <p:txEl>
                                              <p:pRg st="3" end="3"/>
                                            </p:txEl>
                                          </p:spTgt>
                                        </p:tgtEl>
                                        <p:attrNameLst>
                                          <p:attrName>style.visibility</p:attrName>
                                        </p:attrNameLst>
                                      </p:cBhvr>
                                      <p:to>
                                        <p:strVal val="visible"/>
                                      </p:to>
                                    </p:set>
                                    <p:anim calcmode="lin" valueType="num">
                                      <p:cBhvr additive="base">
                                        <p:cTn id="31" dur="500" fill="hold"/>
                                        <p:tgtEl>
                                          <p:spTgt spid="68096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8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680963">
                                            <p:txEl>
                                              <p:pRg st="4" end="4"/>
                                            </p:txEl>
                                          </p:spTgt>
                                        </p:tgtEl>
                                        <p:attrNameLst>
                                          <p:attrName>style.visibility</p:attrName>
                                        </p:attrNameLst>
                                      </p:cBhvr>
                                      <p:to>
                                        <p:strVal val="visible"/>
                                      </p:to>
                                    </p:set>
                                    <p:anim calcmode="lin" valueType="num">
                                      <p:cBhvr additive="base">
                                        <p:cTn id="37" dur="500" fill="hold"/>
                                        <p:tgtEl>
                                          <p:spTgt spid="680963">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8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680963">
                                            <p:txEl>
                                              <p:pRg st="5" end="5"/>
                                            </p:txEl>
                                          </p:spTgt>
                                        </p:tgtEl>
                                        <p:attrNameLst>
                                          <p:attrName>style.visibility</p:attrName>
                                        </p:attrNameLst>
                                      </p:cBhvr>
                                      <p:to>
                                        <p:strVal val="visible"/>
                                      </p:to>
                                    </p:set>
                                    <p:anim calcmode="lin" valueType="num">
                                      <p:cBhvr additive="base">
                                        <p:cTn id="43" dur="500" fill="hold"/>
                                        <p:tgtEl>
                                          <p:spTgt spid="680963">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809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2" grpId="0" autoUpdateAnimBg="0"/>
      <p:bldP spid="680963" grpId="0" uiExpand="1" build="p" bldLvl="3"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40F1BA5C-4139-4CA3-A2B1-68A02BA927EE}" type="slidenum">
              <a:rPr lang="en-US" altLang="en-US"/>
              <a:pPr/>
              <a:t>17</a:t>
            </a:fld>
            <a:endParaRPr lang="en-US" altLang="en-US"/>
          </a:p>
        </p:txBody>
      </p:sp>
      <p:sp>
        <p:nvSpPr>
          <p:cNvPr id="681986" name="Rectangle 2"/>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latin typeface="Berlin Sans FB Demi" panose="020E0802020502020306" pitchFamily="34" charset="0"/>
              </a:rPr>
              <a:t>The Church at Laodicea</a:t>
            </a:r>
          </a:p>
        </p:txBody>
      </p:sp>
      <p:sp>
        <p:nvSpPr>
          <p:cNvPr id="681987" name="Rectangle 3"/>
          <p:cNvSpPr>
            <a:spLocks noGrp="1" noChangeArrowheads="1"/>
          </p:cNvSpPr>
          <p:nvPr>
            <p:ph type="body" idx="1"/>
          </p:nvPr>
        </p:nvSpPr>
        <p:spPr>
          <a:xfrm>
            <a:off x="1182688" y="1828800"/>
            <a:ext cx="7772400" cy="5029200"/>
          </a:xfrm>
        </p:spPr>
        <p:txBody>
          <a:bodyPr/>
          <a:lstStyle/>
          <a:p>
            <a:pPr>
              <a:lnSpc>
                <a:spcPct val="90000"/>
              </a:lnSpc>
            </a:pPr>
            <a:r>
              <a:rPr lang="en-US" altLang="en-US" sz="2800" dirty="0" smtClean="0">
                <a:latin typeface="Arial" pitchFamily="34" charset="0"/>
              </a:rPr>
              <a:t>probably </a:t>
            </a:r>
            <a:r>
              <a:rPr lang="en-US" altLang="en-US" sz="2800" dirty="0">
                <a:latin typeface="Arial" pitchFamily="34" charset="0"/>
              </a:rPr>
              <a:t>wealthier </a:t>
            </a:r>
            <a:r>
              <a:rPr lang="en-US" altLang="en-US" sz="2800" dirty="0" smtClean="0">
                <a:latin typeface="Arial" pitchFamily="34" charset="0"/>
              </a:rPr>
              <a:t>than </a:t>
            </a:r>
            <a:r>
              <a:rPr lang="en-US" altLang="en-US" sz="2800" dirty="0">
                <a:latin typeface="Arial" pitchFamily="34" charset="0"/>
              </a:rPr>
              <a:t>the other </a:t>
            </a:r>
            <a:r>
              <a:rPr lang="en-US" altLang="en-US" sz="2800" dirty="0" smtClean="0">
                <a:latin typeface="Arial" pitchFamily="34" charset="0"/>
              </a:rPr>
              <a:t>churches and over confident</a:t>
            </a:r>
            <a:endParaRPr lang="en-US" altLang="en-US" sz="2800" dirty="0">
              <a:latin typeface="Arial" pitchFamily="34" charset="0"/>
            </a:endParaRPr>
          </a:p>
          <a:p>
            <a:pPr>
              <a:lnSpc>
                <a:spcPct val="90000"/>
              </a:lnSpc>
            </a:pPr>
            <a:r>
              <a:rPr lang="en-US" altLang="en-US" sz="2800" dirty="0">
                <a:latin typeface="Arial" pitchFamily="34" charset="0"/>
              </a:rPr>
              <a:t>Jesus looking down from heaven saw them as:</a:t>
            </a:r>
          </a:p>
          <a:p>
            <a:pPr lvl="1">
              <a:lnSpc>
                <a:spcPct val="90000"/>
              </a:lnSpc>
            </a:pPr>
            <a:r>
              <a:rPr lang="en-US" altLang="en-US" sz="2400" b="1" i="1" dirty="0">
                <a:latin typeface="Arial" pitchFamily="34" charset="0"/>
              </a:rPr>
              <a:t>wretched</a:t>
            </a:r>
            <a:r>
              <a:rPr lang="en-US" altLang="en-US" sz="2400" b="1" dirty="0">
                <a:latin typeface="Arial" pitchFamily="34" charset="0"/>
              </a:rPr>
              <a:t> (afflicted)</a:t>
            </a:r>
          </a:p>
          <a:p>
            <a:pPr lvl="1">
              <a:lnSpc>
                <a:spcPct val="90000"/>
              </a:lnSpc>
            </a:pPr>
            <a:r>
              <a:rPr lang="en-US" altLang="en-US" sz="2400" b="1" i="1" dirty="0">
                <a:latin typeface="Arial" pitchFamily="34" charset="0"/>
              </a:rPr>
              <a:t>miserable</a:t>
            </a:r>
            <a:r>
              <a:rPr lang="en-US" altLang="en-US" sz="2400" b="1" dirty="0">
                <a:latin typeface="Arial" pitchFamily="34" charset="0"/>
              </a:rPr>
              <a:t> (to be pitied)</a:t>
            </a:r>
          </a:p>
          <a:p>
            <a:pPr lvl="1">
              <a:lnSpc>
                <a:spcPct val="90000"/>
              </a:lnSpc>
            </a:pPr>
            <a:r>
              <a:rPr lang="en-US" altLang="en-US" sz="2400" b="1" i="1" dirty="0">
                <a:latin typeface="Arial" pitchFamily="34" charset="0"/>
              </a:rPr>
              <a:t>poor</a:t>
            </a:r>
            <a:r>
              <a:rPr lang="en-US" altLang="en-US" sz="2400" b="1" dirty="0">
                <a:latin typeface="Arial" pitchFamily="34" charset="0"/>
              </a:rPr>
              <a:t> (reduced to begging, destitute of wealth, influence, honor)</a:t>
            </a:r>
          </a:p>
          <a:p>
            <a:pPr lvl="1">
              <a:lnSpc>
                <a:spcPct val="90000"/>
              </a:lnSpc>
            </a:pPr>
            <a:r>
              <a:rPr lang="en-US" altLang="en-US" sz="2400" b="1" i="1" dirty="0">
                <a:latin typeface="Arial" pitchFamily="34" charset="0"/>
              </a:rPr>
              <a:t>blind</a:t>
            </a:r>
            <a:r>
              <a:rPr lang="en-US" altLang="en-US" sz="2400" b="1" dirty="0">
                <a:latin typeface="Arial" pitchFamily="34" charset="0"/>
              </a:rPr>
              <a:t> (mentally)</a:t>
            </a:r>
          </a:p>
          <a:p>
            <a:pPr lvl="1">
              <a:lnSpc>
                <a:spcPct val="90000"/>
              </a:lnSpc>
            </a:pPr>
            <a:r>
              <a:rPr lang="en-US" altLang="en-US" sz="2400" b="1" i="1" dirty="0">
                <a:latin typeface="Arial" pitchFamily="34" charset="0"/>
              </a:rPr>
              <a:t>naked</a:t>
            </a:r>
            <a:r>
              <a:rPr lang="en-US" altLang="en-US" sz="2400" b="1" dirty="0">
                <a:latin typeface="Arial" pitchFamily="34" charset="0"/>
              </a:rPr>
              <a:t> (ill clad, not covered, like grain stripped from a plant)</a:t>
            </a:r>
          </a:p>
        </p:txBody>
      </p:sp>
      <p:sp>
        <p:nvSpPr>
          <p:cNvPr id="681988" name="Text Box 4"/>
          <p:cNvSpPr txBox="1">
            <a:spLocks noChangeArrowheads="1"/>
          </p:cNvSpPr>
          <p:nvPr/>
        </p:nvSpPr>
        <p:spPr bwMode="auto">
          <a:xfrm>
            <a:off x="7724775" y="0"/>
            <a:ext cx="1419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empus Sans ITC" pitchFamily="82" charset="0"/>
              </a:rPr>
              <a:t>commentary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81987">
                                            <p:txEl>
                                              <p:pRg st="0" end="0"/>
                                            </p:txEl>
                                          </p:spTgt>
                                        </p:tgtEl>
                                        <p:attrNameLst>
                                          <p:attrName>style.visibility</p:attrName>
                                        </p:attrNameLst>
                                      </p:cBhvr>
                                      <p:to>
                                        <p:strVal val="visible"/>
                                      </p:to>
                                    </p:set>
                                    <p:anim to="" calcmode="lin" valueType="num">
                                      <p:cBhvr>
                                        <p:cTn id="7" dur="1" fill="hold"/>
                                        <p:tgtEl>
                                          <p:spTgt spid="68198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81987">
                                            <p:txEl>
                                              <p:pRg st="1" end="1"/>
                                            </p:txEl>
                                          </p:spTgt>
                                        </p:tgtEl>
                                        <p:attrNameLst>
                                          <p:attrName>style.visibility</p:attrName>
                                        </p:attrNameLst>
                                      </p:cBhvr>
                                      <p:to>
                                        <p:strVal val="visible"/>
                                      </p:to>
                                    </p:set>
                                    <p:anim to="" calcmode="lin" valueType="num">
                                      <p:cBhvr>
                                        <p:cTn id="12" dur="1" fill="hold"/>
                                        <p:tgtEl>
                                          <p:spTgt spid="68198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81987">
                                            <p:txEl>
                                              <p:pRg st="2" end="2"/>
                                            </p:txEl>
                                          </p:spTgt>
                                        </p:tgtEl>
                                        <p:attrNameLst>
                                          <p:attrName>style.visibility</p:attrName>
                                        </p:attrNameLst>
                                      </p:cBhvr>
                                      <p:to>
                                        <p:strVal val="visible"/>
                                      </p:to>
                                    </p:set>
                                    <p:anim to="" calcmode="lin" valueType="num">
                                      <p:cBhvr>
                                        <p:cTn id="17" dur="1" fill="hold"/>
                                        <p:tgtEl>
                                          <p:spTgt spid="68198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81987">
                                            <p:txEl>
                                              <p:pRg st="3" end="3"/>
                                            </p:txEl>
                                          </p:spTgt>
                                        </p:tgtEl>
                                        <p:attrNameLst>
                                          <p:attrName>style.visibility</p:attrName>
                                        </p:attrNameLst>
                                      </p:cBhvr>
                                      <p:to>
                                        <p:strVal val="visible"/>
                                      </p:to>
                                    </p:set>
                                    <p:anim to="" calcmode="lin" valueType="num">
                                      <p:cBhvr>
                                        <p:cTn id="22" dur="1" fill="hold"/>
                                        <p:tgtEl>
                                          <p:spTgt spid="681987">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81987">
                                            <p:txEl>
                                              <p:pRg st="4" end="4"/>
                                            </p:txEl>
                                          </p:spTgt>
                                        </p:tgtEl>
                                        <p:attrNameLst>
                                          <p:attrName>style.visibility</p:attrName>
                                        </p:attrNameLst>
                                      </p:cBhvr>
                                      <p:to>
                                        <p:strVal val="visible"/>
                                      </p:to>
                                    </p:set>
                                    <p:anim to="" calcmode="lin" valueType="num">
                                      <p:cBhvr>
                                        <p:cTn id="27" dur="1" fill="hold"/>
                                        <p:tgtEl>
                                          <p:spTgt spid="681987">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681987">
                                            <p:txEl>
                                              <p:pRg st="5" end="5"/>
                                            </p:txEl>
                                          </p:spTgt>
                                        </p:tgtEl>
                                        <p:attrNameLst>
                                          <p:attrName>style.visibility</p:attrName>
                                        </p:attrNameLst>
                                      </p:cBhvr>
                                      <p:to>
                                        <p:strVal val="visible"/>
                                      </p:to>
                                    </p:set>
                                    <p:anim to="" calcmode="lin" valueType="num">
                                      <p:cBhvr>
                                        <p:cTn id="32" dur="1" fill="hold"/>
                                        <p:tgtEl>
                                          <p:spTgt spid="681987">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681987">
                                            <p:txEl>
                                              <p:pRg st="6" end="6"/>
                                            </p:txEl>
                                          </p:spTgt>
                                        </p:tgtEl>
                                        <p:attrNameLst>
                                          <p:attrName>style.visibility</p:attrName>
                                        </p:attrNameLst>
                                      </p:cBhvr>
                                      <p:to>
                                        <p:strVal val="visible"/>
                                      </p:to>
                                    </p:set>
                                    <p:anim to="" calcmode="lin" valueType="num">
                                      <p:cBhvr>
                                        <p:cTn id="37" dur="1" fill="hold"/>
                                        <p:tgtEl>
                                          <p:spTgt spid="68198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7" grpId="0" uiExpand="1" build="p" bldLvl="3"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5DFBA7E-7428-4E5D-9201-EFF81199CFBA}" type="slidenum">
              <a:rPr lang="en-US" altLang="en-US"/>
              <a:pPr/>
              <a:t>18</a:t>
            </a:fld>
            <a:endParaRPr lang="en-US" altLang="en-US"/>
          </a:p>
        </p:txBody>
      </p:sp>
      <p:sp>
        <p:nvSpPr>
          <p:cNvPr id="683010" name="Rectangle 2"/>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latin typeface="Berlin Sans FB Demi" panose="020E0802020502020306" pitchFamily="34" charset="0"/>
              </a:rPr>
              <a:t>The Church at Laodicea</a:t>
            </a:r>
          </a:p>
        </p:txBody>
      </p:sp>
      <p:sp>
        <p:nvSpPr>
          <p:cNvPr id="683011" name="Rectangle 3"/>
          <p:cNvSpPr>
            <a:spLocks noGrp="1" noChangeArrowheads="1"/>
          </p:cNvSpPr>
          <p:nvPr>
            <p:ph type="body" idx="1"/>
          </p:nvPr>
        </p:nvSpPr>
        <p:spPr/>
        <p:txBody>
          <a:bodyPr/>
          <a:lstStyle/>
          <a:p>
            <a:r>
              <a:rPr lang="en-US" altLang="en-US" dirty="0">
                <a:latin typeface="Arial" pitchFamily="34" charset="0"/>
              </a:rPr>
              <a:t>Divine Prescription (3:18, 19)</a:t>
            </a:r>
          </a:p>
          <a:p>
            <a:pPr lvl="1"/>
            <a:r>
              <a:rPr lang="en-US" altLang="en-US" dirty="0">
                <a:latin typeface="Arial" pitchFamily="34" charset="0"/>
              </a:rPr>
              <a:t>buy from Christ gold refined in fire (“buy” cf. Is. 55:1; Prov. 23:23; Matt. 13:44)</a:t>
            </a:r>
          </a:p>
          <a:p>
            <a:pPr lvl="2"/>
            <a:r>
              <a:rPr lang="en-US" altLang="en-US" dirty="0">
                <a:latin typeface="Arial" pitchFamily="34" charset="0"/>
              </a:rPr>
              <a:t>to acquire gold from heaven, one must be “poor” in spirit (Matt. 5:3; Jas. 2:5; 1 Tim. 6:18; Rev. 2:9)</a:t>
            </a:r>
          </a:p>
          <a:p>
            <a:pPr lvl="1"/>
            <a:r>
              <a:rPr lang="en-US" altLang="en-US" dirty="0">
                <a:latin typeface="Arial" pitchFamily="34" charset="0"/>
              </a:rPr>
              <a:t>white garments to be clothed (cf. 19:8)</a:t>
            </a:r>
          </a:p>
          <a:p>
            <a:pPr lvl="1"/>
            <a:r>
              <a:rPr lang="en-US" altLang="en-US" dirty="0">
                <a:latin typeface="Arial" pitchFamily="34" charset="0"/>
              </a:rPr>
              <a:t>anoint </a:t>
            </a:r>
            <a:r>
              <a:rPr lang="en-US" altLang="en-US" dirty="0" smtClean="0">
                <a:latin typeface="Arial" pitchFamily="34" charset="0"/>
              </a:rPr>
              <a:t>eyes </a:t>
            </a:r>
            <a:r>
              <a:rPr lang="en-US" altLang="en-US" dirty="0">
                <a:latin typeface="Arial" pitchFamily="34" charset="0"/>
              </a:rPr>
              <a:t>to see </a:t>
            </a:r>
          </a:p>
        </p:txBody>
      </p:sp>
      <p:sp>
        <p:nvSpPr>
          <p:cNvPr id="683012" name="Text Box 4"/>
          <p:cNvSpPr txBox="1">
            <a:spLocks noChangeArrowheads="1"/>
          </p:cNvSpPr>
          <p:nvPr/>
        </p:nvSpPr>
        <p:spPr bwMode="auto">
          <a:xfrm>
            <a:off x="7724775" y="0"/>
            <a:ext cx="1419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empus Sans ITC" pitchFamily="82" charset="0"/>
              </a:rPr>
              <a:t>commentary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83011">
                                            <p:txEl>
                                              <p:pRg st="0" end="0"/>
                                            </p:txEl>
                                          </p:spTgt>
                                        </p:tgtEl>
                                        <p:attrNameLst>
                                          <p:attrName>style.visibility</p:attrName>
                                        </p:attrNameLst>
                                      </p:cBhvr>
                                      <p:to>
                                        <p:strVal val="visible"/>
                                      </p:to>
                                    </p:set>
                                    <p:animEffect transition="in" filter="box(out)">
                                      <p:cBhvr>
                                        <p:cTn id="7" dur="500"/>
                                        <p:tgtEl>
                                          <p:spTgt spid="683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83011">
                                            <p:txEl>
                                              <p:pRg st="1" end="1"/>
                                            </p:txEl>
                                          </p:spTgt>
                                        </p:tgtEl>
                                        <p:attrNameLst>
                                          <p:attrName>style.visibility</p:attrName>
                                        </p:attrNameLst>
                                      </p:cBhvr>
                                      <p:to>
                                        <p:strVal val="visible"/>
                                      </p:to>
                                    </p:set>
                                    <p:animEffect transition="in" filter="box(out)">
                                      <p:cBhvr>
                                        <p:cTn id="12" dur="500"/>
                                        <p:tgtEl>
                                          <p:spTgt spid="6830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683011">
                                            <p:txEl>
                                              <p:pRg st="2" end="2"/>
                                            </p:txEl>
                                          </p:spTgt>
                                        </p:tgtEl>
                                        <p:attrNameLst>
                                          <p:attrName>style.visibility</p:attrName>
                                        </p:attrNameLst>
                                      </p:cBhvr>
                                      <p:to>
                                        <p:strVal val="visible"/>
                                      </p:to>
                                    </p:set>
                                    <p:animEffect transition="in" filter="box(out)">
                                      <p:cBhvr>
                                        <p:cTn id="17" dur="500"/>
                                        <p:tgtEl>
                                          <p:spTgt spid="6830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683011">
                                            <p:txEl>
                                              <p:pRg st="3" end="3"/>
                                            </p:txEl>
                                          </p:spTgt>
                                        </p:tgtEl>
                                        <p:attrNameLst>
                                          <p:attrName>style.visibility</p:attrName>
                                        </p:attrNameLst>
                                      </p:cBhvr>
                                      <p:to>
                                        <p:strVal val="visible"/>
                                      </p:to>
                                    </p:set>
                                    <p:animEffect transition="in" filter="box(out)">
                                      <p:cBhvr>
                                        <p:cTn id="22" dur="500"/>
                                        <p:tgtEl>
                                          <p:spTgt spid="6830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683011">
                                            <p:txEl>
                                              <p:pRg st="4" end="4"/>
                                            </p:txEl>
                                          </p:spTgt>
                                        </p:tgtEl>
                                        <p:attrNameLst>
                                          <p:attrName>style.visibility</p:attrName>
                                        </p:attrNameLst>
                                      </p:cBhvr>
                                      <p:to>
                                        <p:strVal val="visible"/>
                                      </p:to>
                                    </p:set>
                                    <p:animEffect transition="in" filter="box(out)">
                                      <p:cBhvr>
                                        <p:cTn id="27" dur="500"/>
                                        <p:tgtEl>
                                          <p:spTgt spid="68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1" grpId="0" build="p" bldLvl="3"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fld id="{1DBFA284-29CE-4334-B294-9FA29B4D57A3}" type="slidenum">
              <a:rPr lang="en-US" altLang="en-US"/>
              <a:pPr/>
              <a:t>19</a:t>
            </a:fld>
            <a:endParaRPr lang="en-US" altLang="en-US"/>
          </a:p>
        </p:txBody>
      </p:sp>
      <p:grpSp>
        <p:nvGrpSpPr>
          <p:cNvPr id="684043" name="Group 11"/>
          <p:cNvGrpSpPr>
            <a:grpSpLocks/>
          </p:cNvGrpSpPr>
          <p:nvPr/>
        </p:nvGrpSpPr>
        <p:grpSpPr bwMode="auto">
          <a:xfrm>
            <a:off x="3963228" y="1963271"/>
            <a:ext cx="1981200" cy="4343400"/>
            <a:chOff x="2598" y="1248"/>
            <a:chExt cx="1104" cy="2736"/>
          </a:xfrm>
        </p:grpSpPr>
        <p:sp>
          <p:nvSpPr>
            <p:cNvPr id="684040" name="Oval 8"/>
            <p:cNvSpPr>
              <a:spLocks noChangeArrowheads="1"/>
            </p:cNvSpPr>
            <p:nvPr/>
          </p:nvSpPr>
          <p:spPr bwMode="auto">
            <a:xfrm>
              <a:off x="2710" y="1248"/>
              <a:ext cx="864" cy="384"/>
            </a:xfrm>
            <a:prstGeom prst="ellipse">
              <a:avLst/>
            </a:prstGeom>
            <a:ln>
              <a:headEnd/>
              <a:tailEnd/>
            </a:ln>
            <a:extLst/>
          </p:spPr>
          <p:style>
            <a:lnRef idx="0">
              <a:schemeClr val="accent1"/>
            </a:lnRef>
            <a:fillRef idx="3">
              <a:schemeClr val="accent1"/>
            </a:fillRef>
            <a:effectRef idx="3">
              <a:schemeClr val="accent1"/>
            </a:effectRef>
            <a:fontRef idx="minor">
              <a:schemeClr val="lt1"/>
            </a:fontRef>
          </p:style>
          <p:txBody>
            <a:bodyPr wrap="none" anchor="ctr"/>
            <a:lstStyle/>
            <a:p>
              <a:endParaRPr lang="en-US"/>
            </a:p>
          </p:txBody>
        </p:sp>
        <p:sp>
          <p:nvSpPr>
            <p:cNvPr id="684041" name="AutoShape 9"/>
            <p:cNvSpPr>
              <a:spLocks noChangeArrowheads="1"/>
            </p:cNvSpPr>
            <p:nvPr/>
          </p:nvSpPr>
          <p:spPr bwMode="auto">
            <a:xfrm>
              <a:off x="2598" y="1680"/>
              <a:ext cx="1104" cy="2304"/>
            </a:xfrm>
            <a:prstGeom prst="upArrowCallout">
              <a:avLst>
                <a:gd name="adj1" fmla="val 25000"/>
                <a:gd name="adj2" fmla="val 25000"/>
                <a:gd name="adj3" fmla="val 34783"/>
                <a:gd name="adj4" fmla="val 66667"/>
              </a:avLst>
            </a:prstGeom>
            <a:ln>
              <a:headEnd/>
              <a:tailEnd/>
            </a:ln>
            <a:extLst/>
          </p:spPr>
          <p:style>
            <a:lnRef idx="0">
              <a:schemeClr val="accent1"/>
            </a:lnRef>
            <a:fillRef idx="3">
              <a:schemeClr val="accent1"/>
            </a:fillRef>
            <a:effectRef idx="3">
              <a:schemeClr val="accent1"/>
            </a:effectRef>
            <a:fontRef idx="minor">
              <a:schemeClr val="lt1"/>
            </a:fontRef>
          </p:style>
          <p:txBody>
            <a:bodyPr wrap="none" anchor="ctr"/>
            <a:lstStyle/>
            <a:p>
              <a:pPr algn="ctr" eaLnBrk="1" hangingPunct="1"/>
              <a:r>
                <a:rPr lang="en-US" altLang="en-US" sz="2800" i="1" dirty="0" smtClean="0">
                  <a:solidFill>
                    <a:schemeClr val="tx1"/>
                  </a:solidFill>
                  <a:latin typeface="Berlin Sans FB" pitchFamily="34" charset="0"/>
                </a:rPr>
                <a:t>“to </a:t>
              </a:r>
              <a:r>
                <a:rPr lang="en-US" altLang="en-US" sz="2800" i="1" dirty="0">
                  <a:solidFill>
                    <a:schemeClr val="tx1"/>
                  </a:solidFill>
                  <a:latin typeface="Berlin Sans FB" pitchFamily="34" charset="0"/>
                </a:rPr>
                <a:t>change</a:t>
              </a:r>
            </a:p>
            <a:p>
              <a:pPr algn="ctr" eaLnBrk="1" hangingPunct="1"/>
              <a:r>
                <a:rPr lang="en-US" altLang="en-US" sz="2800" i="1" dirty="0">
                  <a:solidFill>
                    <a:schemeClr val="tx1"/>
                  </a:solidFill>
                  <a:latin typeface="Berlin Sans FB" pitchFamily="34" charset="0"/>
                </a:rPr>
                <a:t>one’s mind </a:t>
              </a:r>
            </a:p>
            <a:p>
              <a:pPr algn="ctr" eaLnBrk="1" hangingPunct="1"/>
              <a:r>
                <a:rPr lang="en-US" altLang="en-US" sz="2800" i="1" dirty="0">
                  <a:solidFill>
                    <a:schemeClr val="tx1"/>
                  </a:solidFill>
                  <a:latin typeface="Berlin Sans FB" pitchFamily="34" charset="0"/>
                </a:rPr>
                <a:t>for better. . .” </a:t>
              </a:r>
              <a:endParaRPr lang="en-US" altLang="en-US" sz="2800" dirty="0">
                <a:solidFill>
                  <a:schemeClr val="tx1"/>
                </a:solidFill>
                <a:latin typeface="Berlin Sans FB" pitchFamily="34" charset="0"/>
              </a:endParaRPr>
            </a:p>
            <a:p>
              <a:pPr algn="ctr" eaLnBrk="1" hangingPunct="1"/>
              <a:r>
                <a:rPr lang="en-US" altLang="en-US" sz="2800" dirty="0" smtClean="0">
                  <a:solidFill>
                    <a:schemeClr val="tx1"/>
                  </a:solidFill>
                  <a:latin typeface="Berlin Sans FB" pitchFamily="34" charset="0"/>
                </a:rPr>
                <a:t>(#3340</a:t>
              </a:r>
              <a:r>
                <a:rPr lang="en-US" altLang="en-US" sz="2800" dirty="0">
                  <a:solidFill>
                    <a:schemeClr val="tx1"/>
                  </a:solidFill>
                  <a:latin typeface="Berlin Sans FB" pitchFamily="34" charset="0"/>
                </a:rPr>
                <a:t>)</a:t>
              </a:r>
              <a:endParaRPr lang="en-US" altLang="en-US" sz="2800" i="1" dirty="0">
                <a:solidFill>
                  <a:schemeClr val="tx1"/>
                </a:solidFill>
                <a:latin typeface="Berlin Sans FB" pitchFamily="34" charset="0"/>
              </a:endParaRPr>
            </a:p>
          </p:txBody>
        </p:sp>
      </p:grpSp>
      <p:sp>
        <p:nvSpPr>
          <p:cNvPr id="684034" name="Rectangle 2"/>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latin typeface="Berlin Sans FB Demi" panose="020E0802020502020306" pitchFamily="34" charset="0"/>
              </a:rPr>
              <a:t>The Church at Laodicea</a:t>
            </a:r>
          </a:p>
        </p:txBody>
      </p:sp>
      <p:grpSp>
        <p:nvGrpSpPr>
          <p:cNvPr id="684039" name="Group 7"/>
          <p:cNvGrpSpPr>
            <a:grpSpLocks/>
          </p:cNvGrpSpPr>
          <p:nvPr/>
        </p:nvGrpSpPr>
        <p:grpSpPr bwMode="auto">
          <a:xfrm>
            <a:off x="1905000" y="1945342"/>
            <a:ext cx="1752600" cy="4343400"/>
            <a:chOff x="1200" y="1248"/>
            <a:chExt cx="1104" cy="2736"/>
          </a:xfrm>
        </p:grpSpPr>
        <p:sp>
          <p:nvSpPr>
            <p:cNvPr id="684036" name="Oval 4"/>
            <p:cNvSpPr>
              <a:spLocks noChangeArrowheads="1"/>
            </p:cNvSpPr>
            <p:nvPr/>
          </p:nvSpPr>
          <p:spPr bwMode="auto">
            <a:xfrm>
              <a:off x="1296" y="1248"/>
              <a:ext cx="960" cy="432"/>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en-US"/>
            </a:p>
          </p:txBody>
        </p:sp>
        <p:sp>
          <p:nvSpPr>
            <p:cNvPr id="684037" name="AutoShape 5"/>
            <p:cNvSpPr>
              <a:spLocks noChangeArrowheads="1"/>
            </p:cNvSpPr>
            <p:nvPr/>
          </p:nvSpPr>
          <p:spPr bwMode="auto">
            <a:xfrm>
              <a:off x="1200" y="1728"/>
              <a:ext cx="1104" cy="2256"/>
            </a:xfrm>
            <a:prstGeom prst="upArrowCallout">
              <a:avLst>
                <a:gd name="adj1" fmla="val 25000"/>
                <a:gd name="adj2" fmla="val 25000"/>
                <a:gd name="adj3" fmla="val 34058"/>
                <a:gd name="adj4" fmla="val 66667"/>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pPr algn="ctr" eaLnBrk="1" hangingPunct="1"/>
              <a:r>
                <a:rPr lang="en-US" altLang="en-US" sz="2400" i="1" dirty="0">
                  <a:latin typeface="Berlin Sans FB" pitchFamily="34" charset="0"/>
                </a:rPr>
                <a:t> </a:t>
              </a:r>
              <a:r>
                <a:rPr lang="en-US" altLang="en-US" sz="2800" i="1" dirty="0" smtClean="0">
                  <a:latin typeface="Berlin Sans FB" pitchFamily="34" charset="0"/>
                </a:rPr>
                <a:t>“</a:t>
              </a:r>
              <a:r>
                <a:rPr lang="en-US" altLang="en-US" sz="2800" i="1" dirty="0" smtClean="0">
                  <a:solidFill>
                    <a:schemeClr val="tx1"/>
                  </a:solidFill>
                  <a:latin typeface="Berlin Sans FB" pitchFamily="34" charset="0"/>
                </a:rPr>
                <a:t>to </a:t>
              </a:r>
              <a:r>
                <a:rPr lang="en-US" altLang="en-US" sz="2800" i="1" dirty="0">
                  <a:solidFill>
                    <a:schemeClr val="tx1"/>
                  </a:solidFill>
                  <a:latin typeface="Berlin Sans FB" pitchFamily="34" charset="0"/>
                </a:rPr>
                <a:t>burn </a:t>
              </a:r>
            </a:p>
            <a:p>
              <a:pPr algn="ctr" eaLnBrk="1" hangingPunct="1"/>
              <a:r>
                <a:rPr lang="en-US" altLang="en-US" sz="2800" i="1" dirty="0">
                  <a:solidFill>
                    <a:schemeClr val="tx1"/>
                  </a:solidFill>
                  <a:latin typeface="Berlin Sans FB" pitchFamily="34" charset="0"/>
                </a:rPr>
                <a:t>with zeal”</a:t>
              </a:r>
            </a:p>
            <a:p>
              <a:pPr algn="ctr" eaLnBrk="1" hangingPunct="1"/>
              <a:r>
                <a:rPr lang="en-US" altLang="en-US" sz="2800" dirty="0" smtClean="0">
                  <a:solidFill>
                    <a:schemeClr val="tx1"/>
                  </a:solidFill>
                  <a:latin typeface="Berlin Sans FB" pitchFamily="34" charset="0"/>
                </a:rPr>
                <a:t>(#2206</a:t>
              </a:r>
              <a:r>
                <a:rPr lang="en-US" altLang="en-US" sz="2800" dirty="0">
                  <a:solidFill>
                    <a:schemeClr val="tx1"/>
                  </a:solidFill>
                  <a:latin typeface="Berlin Sans FB" pitchFamily="34" charset="0"/>
                </a:rPr>
                <a:t>)</a:t>
              </a:r>
            </a:p>
          </p:txBody>
        </p:sp>
      </p:grpSp>
      <p:sp>
        <p:nvSpPr>
          <p:cNvPr id="684035" name="Rectangle 3"/>
          <p:cNvSpPr>
            <a:spLocks noGrp="1" noChangeArrowheads="1"/>
          </p:cNvSpPr>
          <p:nvPr>
            <p:ph type="body" idx="1"/>
          </p:nvPr>
        </p:nvSpPr>
        <p:spPr>
          <a:xfrm>
            <a:off x="1119188" y="2017713"/>
            <a:ext cx="7772400" cy="573087"/>
          </a:xfrm>
        </p:spPr>
        <p:txBody>
          <a:bodyPr/>
          <a:lstStyle/>
          <a:p>
            <a:pPr>
              <a:lnSpc>
                <a:spcPct val="90000"/>
              </a:lnSpc>
            </a:pPr>
            <a:r>
              <a:rPr lang="en-US" altLang="en-US" dirty="0">
                <a:latin typeface="Arial" pitchFamily="34" charset="0"/>
              </a:rPr>
              <a:t>Be zealous </a:t>
            </a:r>
            <a:r>
              <a:rPr lang="en-US" altLang="en-US" sz="2800" dirty="0">
                <a:latin typeface="Arial" pitchFamily="34" charset="0"/>
              </a:rPr>
              <a:t>and</a:t>
            </a:r>
            <a:r>
              <a:rPr lang="en-US" altLang="en-US" dirty="0">
                <a:latin typeface="Arial" pitchFamily="34" charset="0"/>
              </a:rPr>
              <a:t> repent (3:19)</a:t>
            </a:r>
          </a:p>
        </p:txBody>
      </p:sp>
      <p:sp>
        <p:nvSpPr>
          <p:cNvPr id="684045" name="Text Box 13"/>
          <p:cNvSpPr txBox="1">
            <a:spLocks noChangeArrowheads="1"/>
          </p:cNvSpPr>
          <p:nvPr/>
        </p:nvSpPr>
        <p:spPr bwMode="auto">
          <a:xfrm>
            <a:off x="7724775" y="0"/>
            <a:ext cx="1419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empus Sans ITC" pitchFamily="82" charset="0"/>
              </a:rPr>
              <a:t>commentary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wd">
                                    <p:tmPct val="100000"/>
                                  </p:iterate>
                                  <p:childTnLst>
                                    <p:set>
                                      <p:cBhvr>
                                        <p:cTn id="6" dur="1" fill="hold">
                                          <p:stCondLst>
                                            <p:cond delay="0"/>
                                          </p:stCondLst>
                                        </p:cTn>
                                        <p:tgtEl>
                                          <p:spTgt spid="684035">
                                            <p:txEl>
                                              <p:pRg st="0" end="0"/>
                                            </p:txEl>
                                          </p:spTgt>
                                        </p:tgtEl>
                                        <p:attrNameLst>
                                          <p:attrName>style.visibility</p:attrName>
                                        </p:attrNameLst>
                                      </p:cBhvr>
                                      <p:to>
                                        <p:strVal val="visible"/>
                                      </p:to>
                                    </p:set>
                                    <p:animEffect transition="in" filter="dissolve">
                                      <p:cBhvr>
                                        <p:cTn id="7" dur="300"/>
                                        <p:tgtEl>
                                          <p:spTgt spid="684035">
                                            <p:txEl>
                                              <p:pRg st="0" end="0"/>
                                            </p:txEl>
                                          </p:spTgt>
                                        </p:tgtEl>
                                      </p:cBhvr>
                                    </p:animEffect>
                                  </p:childTnLst>
                                </p:cTn>
                              </p:par>
                            </p:childTnLst>
                          </p:cTn>
                        </p:par>
                        <p:par>
                          <p:cTn id="8" fill="hold" nodeType="afterGroup">
                            <p:stCondLst>
                              <p:cond delay="2100"/>
                            </p:stCondLst>
                            <p:childTnLst>
                              <p:par>
                                <p:cTn id="9" presetID="17" presetClass="entr" presetSubtype="10" fill="hold" nodeType="afterEffect">
                                  <p:stCondLst>
                                    <p:cond delay="0"/>
                                  </p:stCondLst>
                                  <p:childTnLst>
                                    <p:set>
                                      <p:cBhvr>
                                        <p:cTn id="10" dur="1" fill="hold">
                                          <p:stCondLst>
                                            <p:cond delay="0"/>
                                          </p:stCondLst>
                                        </p:cTn>
                                        <p:tgtEl>
                                          <p:spTgt spid="684039"/>
                                        </p:tgtEl>
                                        <p:attrNameLst>
                                          <p:attrName>style.visibility</p:attrName>
                                        </p:attrNameLst>
                                      </p:cBhvr>
                                      <p:to>
                                        <p:strVal val="visible"/>
                                      </p:to>
                                    </p:set>
                                    <p:anim calcmode="lin" valueType="num">
                                      <p:cBhvr>
                                        <p:cTn id="11" dur="500" fill="hold"/>
                                        <p:tgtEl>
                                          <p:spTgt spid="684039"/>
                                        </p:tgtEl>
                                        <p:attrNameLst>
                                          <p:attrName>ppt_w</p:attrName>
                                        </p:attrNameLst>
                                      </p:cBhvr>
                                      <p:tavLst>
                                        <p:tav tm="0">
                                          <p:val>
                                            <p:fltVal val="0"/>
                                          </p:val>
                                        </p:tav>
                                        <p:tav tm="100000">
                                          <p:val>
                                            <p:strVal val="#ppt_w"/>
                                          </p:val>
                                        </p:tav>
                                      </p:tavLst>
                                    </p:anim>
                                    <p:anim calcmode="lin" valueType="num">
                                      <p:cBhvr>
                                        <p:cTn id="12" dur="500" fill="hold"/>
                                        <p:tgtEl>
                                          <p:spTgt spid="684039"/>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 fill="hold" nodeType="clickEffect">
                                  <p:stCondLst>
                                    <p:cond delay="0"/>
                                  </p:stCondLst>
                                  <p:childTnLst>
                                    <p:set>
                                      <p:cBhvr>
                                        <p:cTn id="16" dur="1" fill="hold">
                                          <p:stCondLst>
                                            <p:cond delay="0"/>
                                          </p:stCondLst>
                                        </p:cTn>
                                        <p:tgtEl>
                                          <p:spTgt spid="684043"/>
                                        </p:tgtEl>
                                        <p:attrNameLst>
                                          <p:attrName>style.visibility</p:attrName>
                                        </p:attrNameLst>
                                      </p:cBhvr>
                                      <p:to>
                                        <p:strVal val="visible"/>
                                      </p:to>
                                    </p:set>
                                    <p:anim calcmode="lin" valueType="num">
                                      <p:cBhvr>
                                        <p:cTn id="17" dur="500" fill="hold"/>
                                        <p:tgtEl>
                                          <p:spTgt spid="684043"/>
                                        </p:tgtEl>
                                        <p:attrNameLst>
                                          <p:attrName>ppt_x</p:attrName>
                                        </p:attrNameLst>
                                      </p:cBhvr>
                                      <p:tavLst>
                                        <p:tav tm="0">
                                          <p:val>
                                            <p:strVal val="#ppt_x"/>
                                          </p:val>
                                        </p:tav>
                                        <p:tav tm="100000">
                                          <p:val>
                                            <p:strVal val="#ppt_x"/>
                                          </p:val>
                                        </p:tav>
                                      </p:tavLst>
                                    </p:anim>
                                    <p:anim calcmode="lin" valueType="num">
                                      <p:cBhvr>
                                        <p:cTn id="18" dur="500" fill="hold"/>
                                        <p:tgtEl>
                                          <p:spTgt spid="684043"/>
                                        </p:tgtEl>
                                        <p:attrNameLst>
                                          <p:attrName>ppt_y</p:attrName>
                                        </p:attrNameLst>
                                      </p:cBhvr>
                                      <p:tavLst>
                                        <p:tav tm="0">
                                          <p:val>
                                            <p:strVal val="#ppt_y-#ppt_h/2"/>
                                          </p:val>
                                        </p:tav>
                                        <p:tav tm="100000">
                                          <p:val>
                                            <p:strVal val="#ppt_y"/>
                                          </p:val>
                                        </p:tav>
                                      </p:tavLst>
                                    </p:anim>
                                    <p:anim calcmode="lin" valueType="num">
                                      <p:cBhvr>
                                        <p:cTn id="19" dur="500" fill="hold"/>
                                        <p:tgtEl>
                                          <p:spTgt spid="684043"/>
                                        </p:tgtEl>
                                        <p:attrNameLst>
                                          <p:attrName>ppt_w</p:attrName>
                                        </p:attrNameLst>
                                      </p:cBhvr>
                                      <p:tavLst>
                                        <p:tav tm="0">
                                          <p:val>
                                            <p:strVal val="#ppt_w"/>
                                          </p:val>
                                        </p:tav>
                                        <p:tav tm="100000">
                                          <p:val>
                                            <p:strVal val="#ppt_w"/>
                                          </p:val>
                                        </p:tav>
                                      </p:tavLst>
                                    </p:anim>
                                    <p:anim calcmode="lin" valueType="num">
                                      <p:cBhvr>
                                        <p:cTn id="20" dur="500" fill="hold"/>
                                        <p:tgtEl>
                                          <p:spTgt spid="6840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4"/>
          <p:cNvSpPr>
            <a:spLocks noGrp="1"/>
          </p:cNvSpPr>
          <p:nvPr>
            <p:ph type="sldNum" sz="quarter" idx="12"/>
          </p:nvPr>
        </p:nvSpPr>
        <p:spPr/>
        <p:txBody>
          <a:bodyPr/>
          <a:lstStyle/>
          <a:p>
            <a:fld id="{89EC6C5B-CD59-45FD-AB24-1E3C84D693A1}" type="slidenum">
              <a:rPr lang="en-US" altLang="en-US"/>
              <a:pPr/>
              <a:t>2</a:t>
            </a:fld>
            <a:endParaRPr lang="en-US" altLang="en-US"/>
          </a:p>
        </p:txBody>
      </p:sp>
      <p:sp>
        <p:nvSpPr>
          <p:cNvPr id="699394" name="Rectangle 2"/>
          <p:cNvSpPr>
            <a:spLocks noGrp="1" noChangeArrowheads="1"/>
          </p:cNvSpPr>
          <p:nvPr>
            <p:ph type="title"/>
          </p:nvPr>
        </p:nvSpPr>
        <p:spPr>
          <a:xfrm>
            <a:off x="2133600" y="2514600"/>
            <a:ext cx="7010400" cy="1447800"/>
          </a:xfrm>
        </p:spPr>
        <p:txBody>
          <a:bodyPr/>
          <a:lstStyle/>
          <a:p>
            <a:r>
              <a:rPr lang="en-US" altLang="en-US" sz="3600" b="1"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NOTE: </a:t>
            </a:r>
            <a:r>
              <a:rPr lang="en-US" altLang="en-US" sz="3600" dirty="0">
                <a:effectLst>
                  <a:outerShdw blurRad="38100" dist="38100" dir="2700000" algn="tl">
                    <a:srgbClr val="000000">
                      <a:alpha val="43137"/>
                    </a:srgbClr>
                  </a:outerShdw>
                </a:effectLst>
              </a:rPr>
              <a:t>Because of our great appreciation for these pictures, all references are hyperlinked to the original sites so that you can view additional material!</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D51F32D-4A4E-4F07-8CF1-C53C36D61B5D}" type="slidenum">
              <a:rPr lang="en-US" altLang="en-US"/>
              <a:pPr/>
              <a:t>20</a:t>
            </a:fld>
            <a:endParaRPr lang="en-US" altLang="en-US"/>
          </a:p>
        </p:txBody>
      </p:sp>
      <p:sp>
        <p:nvSpPr>
          <p:cNvPr id="685058" name="Rectangle 2"/>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latin typeface="Berlin Sans FB Demi" panose="020E0802020502020306" pitchFamily="34" charset="0"/>
              </a:rPr>
              <a:t>The Love/Chasten Connection (3:19)</a:t>
            </a:r>
          </a:p>
        </p:txBody>
      </p:sp>
      <p:sp>
        <p:nvSpPr>
          <p:cNvPr id="685059" name="Rectangle 3"/>
          <p:cNvSpPr>
            <a:spLocks noGrp="1" noChangeArrowheads="1"/>
          </p:cNvSpPr>
          <p:nvPr>
            <p:ph type="body" idx="1"/>
          </p:nvPr>
        </p:nvSpPr>
        <p:spPr/>
        <p:txBody>
          <a:bodyPr/>
          <a:lstStyle/>
          <a:p>
            <a:r>
              <a:rPr lang="en-US" altLang="en-US">
                <a:latin typeface="Arial" pitchFamily="34" charset="0"/>
              </a:rPr>
              <a:t>opinions of men say chastisement/discipline goes against and is contrary to “love.”</a:t>
            </a:r>
          </a:p>
          <a:p>
            <a:pPr lvl="1"/>
            <a:r>
              <a:rPr lang="en-US" altLang="en-US">
                <a:latin typeface="Arial" pitchFamily="34" charset="0"/>
              </a:rPr>
              <a:t>Jesus bound the two together</a:t>
            </a:r>
          </a:p>
          <a:p>
            <a:pPr lvl="1"/>
            <a:r>
              <a:rPr lang="en-US" altLang="en-US">
                <a:latin typeface="Arial" pitchFamily="34" charset="0"/>
              </a:rPr>
              <a:t>Hebrews 12:5-10</a:t>
            </a:r>
          </a:p>
          <a:p>
            <a:pPr lvl="1">
              <a:buFontTx/>
              <a:buNone/>
            </a:pPr>
            <a:r>
              <a:rPr lang="en-US" altLang="en-US">
                <a:latin typeface="Arial" pitchFamily="34" charset="0"/>
              </a:rPr>
              <a:t>	</a:t>
            </a:r>
            <a:r>
              <a:rPr lang="en-US" altLang="en-US" i="1">
                <a:latin typeface="Arial" pitchFamily="34" charset="0"/>
              </a:rPr>
              <a:t>“Do not correct a scoffer, lest he hate you, rebuke a wise man and he will love you”</a:t>
            </a:r>
            <a:r>
              <a:rPr lang="en-US" altLang="en-US">
                <a:latin typeface="Arial" pitchFamily="34" charset="0"/>
              </a:rPr>
              <a:t> (Prov. 9:8)</a:t>
            </a:r>
          </a:p>
        </p:txBody>
      </p:sp>
      <p:sp>
        <p:nvSpPr>
          <p:cNvPr id="685060" name="Text Box 4"/>
          <p:cNvSpPr txBox="1">
            <a:spLocks noChangeArrowheads="1"/>
          </p:cNvSpPr>
          <p:nvPr/>
        </p:nvSpPr>
        <p:spPr bwMode="auto">
          <a:xfrm>
            <a:off x="7724775" y="0"/>
            <a:ext cx="1419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empus Sans ITC" pitchFamily="82" charset="0"/>
              </a:rPr>
              <a:t>commentary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685059">
                                            <p:txEl>
                                              <p:pRg st="0" end="0"/>
                                            </p:txEl>
                                          </p:spTgt>
                                        </p:tgtEl>
                                        <p:attrNameLst>
                                          <p:attrName>style.visibility</p:attrName>
                                        </p:attrNameLst>
                                      </p:cBhvr>
                                      <p:to>
                                        <p:strVal val="visible"/>
                                      </p:to>
                                    </p:set>
                                    <p:anim calcmode="lin" valueType="num">
                                      <p:cBhvr>
                                        <p:cTn id="7" dur="1000" fill="hold"/>
                                        <p:tgtEl>
                                          <p:spTgt spid="6850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8505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8505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85059">
                                            <p:txEl>
                                              <p:pRg st="0" end="0"/>
                                            </p:txEl>
                                          </p:spTgt>
                                        </p:tgtEl>
                                      </p:cBhvr>
                                    </p:animEffect>
                                  </p:childTnLst>
                                </p:cTn>
                              </p:par>
                            </p:childTnLst>
                          </p:cTn>
                        </p:par>
                        <p:par>
                          <p:cTn id="11" fill="hold" nodeType="afterGroup">
                            <p:stCondLst>
                              <p:cond delay="4550"/>
                            </p:stCondLst>
                            <p:childTnLst>
                              <p:par>
                                <p:cTn id="12" presetID="10" presetClass="entr" presetSubtype="0" fill="hold" grpId="0" nodeType="afterEffect">
                                  <p:stCondLst>
                                    <p:cond delay="0"/>
                                  </p:stCondLst>
                                  <p:childTnLst>
                                    <p:set>
                                      <p:cBhvr>
                                        <p:cTn id="13" dur="1" fill="hold">
                                          <p:stCondLst>
                                            <p:cond delay="0"/>
                                          </p:stCondLst>
                                        </p:cTn>
                                        <p:tgtEl>
                                          <p:spTgt spid="685059">
                                            <p:txEl>
                                              <p:pRg st="1" end="1"/>
                                            </p:txEl>
                                          </p:spTgt>
                                        </p:tgtEl>
                                        <p:attrNameLst>
                                          <p:attrName>style.visibility</p:attrName>
                                        </p:attrNameLst>
                                      </p:cBhvr>
                                      <p:to>
                                        <p:strVal val="visible"/>
                                      </p:to>
                                    </p:set>
                                    <p:animEffect transition="in" filter="fade">
                                      <p:cBhvr>
                                        <p:cTn id="14" dur="2000"/>
                                        <p:tgtEl>
                                          <p:spTgt spid="685059">
                                            <p:txEl>
                                              <p:pRg st="1" end="1"/>
                                            </p:txEl>
                                          </p:spTgt>
                                        </p:tgtEl>
                                      </p:cBhvr>
                                    </p:animEffect>
                                  </p:childTnLst>
                                </p:cTn>
                              </p:par>
                            </p:childTnLst>
                          </p:cTn>
                        </p:par>
                        <p:par>
                          <p:cTn id="15" fill="hold" nodeType="afterGroup">
                            <p:stCondLst>
                              <p:cond delay="6550"/>
                            </p:stCondLst>
                            <p:childTnLst>
                              <p:par>
                                <p:cTn id="16" presetID="10" presetClass="entr" presetSubtype="0" fill="hold" grpId="0" nodeType="afterEffect">
                                  <p:stCondLst>
                                    <p:cond delay="0"/>
                                  </p:stCondLst>
                                  <p:childTnLst>
                                    <p:set>
                                      <p:cBhvr>
                                        <p:cTn id="17" dur="1" fill="hold">
                                          <p:stCondLst>
                                            <p:cond delay="0"/>
                                          </p:stCondLst>
                                        </p:cTn>
                                        <p:tgtEl>
                                          <p:spTgt spid="685059">
                                            <p:txEl>
                                              <p:pRg st="2" end="2"/>
                                            </p:txEl>
                                          </p:spTgt>
                                        </p:tgtEl>
                                        <p:attrNameLst>
                                          <p:attrName>style.visibility</p:attrName>
                                        </p:attrNameLst>
                                      </p:cBhvr>
                                      <p:to>
                                        <p:strVal val="visible"/>
                                      </p:to>
                                    </p:set>
                                    <p:animEffect transition="in" filter="fade">
                                      <p:cBhvr>
                                        <p:cTn id="18" dur="2000"/>
                                        <p:tgtEl>
                                          <p:spTgt spid="685059">
                                            <p:txEl>
                                              <p:pRg st="2" end="2"/>
                                            </p:txEl>
                                          </p:spTgt>
                                        </p:tgtEl>
                                      </p:cBhvr>
                                    </p:animEffect>
                                  </p:childTnLst>
                                </p:cTn>
                              </p:par>
                            </p:childTnLst>
                          </p:cTn>
                        </p:par>
                        <p:par>
                          <p:cTn id="19" fill="hold" nodeType="afterGroup">
                            <p:stCondLst>
                              <p:cond delay="8550"/>
                            </p:stCondLst>
                            <p:childTnLst>
                              <p:par>
                                <p:cTn id="20" presetID="10" presetClass="entr" presetSubtype="0" fill="hold" grpId="0" nodeType="afterEffect">
                                  <p:stCondLst>
                                    <p:cond delay="0"/>
                                  </p:stCondLst>
                                  <p:childTnLst>
                                    <p:set>
                                      <p:cBhvr>
                                        <p:cTn id="21" dur="1" fill="hold">
                                          <p:stCondLst>
                                            <p:cond delay="0"/>
                                          </p:stCondLst>
                                        </p:cTn>
                                        <p:tgtEl>
                                          <p:spTgt spid="685059">
                                            <p:txEl>
                                              <p:pRg st="3" end="3"/>
                                            </p:txEl>
                                          </p:spTgt>
                                        </p:tgtEl>
                                        <p:attrNameLst>
                                          <p:attrName>style.visibility</p:attrName>
                                        </p:attrNameLst>
                                      </p:cBhvr>
                                      <p:to>
                                        <p:strVal val="visible"/>
                                      </p:to>
                                    </p:set>
                                    <p:animEffect transition="in" filter="fade">
                                      <p:cBhvr>
                                        <p:cTn id="22" dur="2000"/>
                                        <p:tgtEl>
                                          <p:spTgt spid="68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59" grpId="0" uiExpand="1"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6A139DAC-C48B-4809-B4AC-09D52B6AFB7A}" type="slidenum">
              <a:rPr lang="en-US" altLang="en-US"/>
              <a:pPr/>
              <a:t>21</a:t>
            </a:fld>
            <a:endParaRPr lang="en-US" altLang="en-US"/>
          </a:p>
        </p:txBody>
      </p:sp>
      <p:sp>
        <p:nvSpPr>
          <p:cNvPr id="686082" name="Rectangle 2"/>
          <p:cNvSpPr>
            <a:spLocks noGrp="1" noChangeArrowheads="1"/>
          </p:cNvSpPr>
          <p:nvPr>
            <p:ph type="title"/>
          </p:nvPr>
        </p:nvSpPr>
        <p:spPr>
          <a:xfrm>
            <a:off x="1295400" y="-76200"/>
            <a:ext cx="7772400" cy="1143000"/>
          </a:xfrm>
        </p:spPr>
        <p:txBody>
          <a:bodyPr/>
          <a:lstStyle/>
          <a:p>
            <a:r>
              <a:rPr lang="en-US" altLang="en-US" dirty="0">
                <a:effectLst>
                  <a:outerShdw blurRad="38100" dist="38100" dir="2700000" algn="tl">
                    <a:srgbClr val="000000">
                      <a:alpha val="43137"/>
                    </a:srgbClr>
                  </a:outerShdw>
                </a:effectLst>
                <a:latin typeface="Berlin Sans FB Demi" panose="020E0802020502020306" pitchFamily="34" charset="0"/>
              </a:rPr>
              <a:t>The Church at Laodicea</a:t>
            </a:r>
          </a:p>
        </p:txBody>
      </p:sp>
      <p:sp>
        <p:nvSpPr>
          <p:cNvPr id="686083" name="Rectangle 3"/>
          <p:cNvSpPr>
            <a:spLocks noGrp="1" noChangeArrowheads="1"/>
          </p:cNvSpPr>
          <p:nvPr>
            <p:ph type="body" idx="1"/>
          </p:nvPr>
        </p:nvSpPr>
        <p:spPr>
          <a:xfrm>
            <a:off x="1219200" y="990600"/>
            <a:ext cx="7735888" cy="4840288"/>
          </a:xfrm>
        </p:spPr>
        <p:txBody>
          <a:bodyPr/>
          <a:lstStyle/>
          <a:p>
            <a:pPr>
              <a:lnSpc>
                <a:spcPct val="90000"/>
              </a:lnSpc>
            </a:pPr>
            <a:r>
              <a:rPr lang="en-US" altLang="en-US" sz="3600" dirty="0">
                <a:latin typeface="Arial" pitchFamily="34" charset="0"/>
              </a:rPr>
              <a:t>Divine Invitation (3:20-22)</a:t>
            </a:r>
          </a:p>
          <a:p>
            <a:pPr lvl="1">
              <a:lnSpc>
                <a:spcPct val="90000"/>
              </a:lnSpc>
            </a:pPr>
            <a:r>
              <a:rPr lang="en-US" altLang="en-US" sz="3200" dirty="0">
                <a:latin typeface="Arial" pitchFamily="34" charset="0"/>
              </a:rPr>
              <a:t>Jesus at the door</a:t>
            </a:r>
          </a:p>
          <a:p>
            <a:pPr lvl="2">
              <a:lnSpc>
                <a:spcPct val="90000"/>
              </a:lnSpc>
            </a:pPr>
            <a:r>
              <a:rPr lang="en-US" altLang="en-US" sz="2800" dirty="0">
                <a:latin typeface="Arial" pitchFamily="34" charset="0"/>
              </a:rPr>
              <a:t>not kicking, not running at </a:t>
            </a:r>
            <a:r>
              <a:rPr lang="en-US" altLang="en-US" sz="2800" dirty="0" smtClean="0">
                <a:latin typeface="Arial" pitchFamily="34" charset="0"/>
              </a:rPr>
              <a:t>it</a:t>
            </a:r>
          </a:p>
          <a:p>
            <a:pPr lvl="3">
              <a:lnSpc>
                <a:spcPct val="90000"/>
              </a:lnSpc>
            </a:pPr>
            <a:r>
              <a:rPr lang="en-US" altLang="en-US" sz="2400" dirty="0" smtClean="0">
                <a:latin typeface="Arial" pitchFamily="34" charset="0"/>
              </a:rPr>
              <a:t>simply </a:t>
            </a:r>
            <a:r>
              <a:rPr lang="en-US" altLang="en-US" sz="2400" dirty="0">
                <a:latin typeface="Arial" pitchFamily="34" charset="0"/>
              </a:rPr>
              <a:t>knocking</a:t>
            </a:r>
          </a:p>
          <a:p>
            <a:pPr lvl="2">
              <a:lnSpc>
                <a:spcPct val="90000"/>
              </a:lnSpc>
            </a:pPr>
            <a:r>
              <a:rPr lang="en-US" altLang="en-US" sz="2800" dirty="0">
                <a:latin typeface="Arial" pitchFamily="34" charset="0"/>
              </a:rPr>
              <a:t>outside—outside of </a:t>
            </a:r>
            <a:r>
              <a:rPr lang="en-US" altLang="en-US" sz="2800" dirty="0" smtClean="0">
                <a:latin typeface="Arial" pitchFamily="34" charset="0"/>
              </a:rPr>
              <a:t>fellowship</a:t>
            </a:r>
          </a:p>
          <a:p>
            <a:pPr lvl="3">
              <a:lnSpc>
                <a:spcPct val="90000"/>
              </a:lnSpc>
            </a:pPr>
            <a:r>
              <a:rPr lang="en-US" altLang="en-US" sz="2400" dirty="0" smtClean="0">
                <a:latin typeface="Arial" pitchFamily="34" charset="0"/>
              </a:rPr>
              <a:t>waiting </a:t>
            </a:r>
            <a:r>
              <a:rPr lang="en-US" altLang="en-US" sz="2400" dirty="0">
                <a:latin typeface="Arial" pitchFamily="34" charset="0"/>
              </a:rPr>
              <a:t>and wanting someone to open </a:t>
            </a:r>
            <a:r>
              <a:rPr lang="en-US" altLang="en-US" sz="2400" dirty="0" smtClean="0">
                <a:latin typeface="Arial" pitchFamily="34" charset="0"/>
              </a:rPr>
              <a:t/>
            </a:r>
            <a:br>
              <a:rPr lang="en-US" altLang="en-US" sz="2400" dirty="0" smtClean="0">
                <a:latin typeface="Arial" pitchFamily="34" charset="0"/>
              </a:rPr>
            </a:br>
            <a:r>
              <a:rPr lang="en-US" altLang="en-US" sz="2400" dirty="0" smtClean="0">
                <a:latin typeface="Arial" pitchFamily="34" charset="0"/>
              </a:rPr>
              <a:t>(</a:t>
            </a:r>
            <a:r>
              <a:rPr lang="en-US" altLang="en-US" sz="2400" dirty="0">
                <a:latin typeface="Arial" pitchFamily="34" charset="0"/>
              </a:rPr>
              <a:t>Jn. 14:21-24)</a:t>
            </a:r>
          </a:p>
          <a:p>
            <a:pPr lvl="2">
              <a:lnSpc>
                <a:spcPct val="90000"/>
              </a:lnSpc>
            </a:pPr>
            <a:r>
              <a:rPr lang="en-US" altLang="en-US" sz="2800" dirty="0">
                <a:latin typeface="Arial" pitchFamily="34" charset="0"/>
              </a:rPr>
              <a:t>where were the Laodiceans? </a:t>
            </a:r>
            <a:endParaRPr lang="en-US" altLang="en-US" sz="2800" dirty="0" smtClean="0">
              <a:latin typeface="Arial" pitchFamily="34" charset="0"/>
            </a:endParaRPr>
          </a:p>
          <a:p>
            <a:pPr lvl="3">
              <a:lnSpc>
                <a:spcPct val="90000"/>
              </a:lnSpc>
            </a:pPr>
            <a:r>
              <a:rPr lang="en-US" altLang="en-US" sz="2400" dirty="0" smtClean="0">
                <a:latin typeface="Arial" pitchFamily="34" charset="0"/>
              </a:rPr>
              <a:t>were </a:t>
            </a:r>
            <a:r>
              <a:rPr lang="en-US" altLang="en-US" sz="2400" dirty="0">
                <a:latin typeface="Arial" pitchFamily="34" charset="0"/>
              </a:rPr>
              <a:t>they </a:t>
            </a:r>
            <a:r>
              <a:rPr lang="en-US" altLang="en-US" sz="2400" dirty="0" smtClean="0">
                <a:latin typeface="Arial" pitchFamily="34" charset="0"/>
              </a:rPr>
              <a:t>listening…avoiding…ignoring</a:t>
            </a:r>
            <a:r>
              <a:rPr lang="en-US" altLang="en-US" sz="2400" dirty="0">
                <a:latin typeface="Arial" pitchFamily="34" charset="0"/>
              </a:rPr>
              <a:t>?</a:t>
            </a:r>
          </a:p>
          <a:p>
            <a:pPr lvl="2">
              <a:lnSpc>
                <a:spcPct val="90000"/>
              </a:lnSpc>
            </a:pPr>
            <a:r>
              <a:rPr lang="en-US" altLang="en-US" sz="2800" dirty="0">
                <a:latin typeface="Arial" pitchFamily="34" charset="0"/>
              </a:rPr>
              <a:t>God requires them to do something: hear &amp; open</a:t>
            </a:r>
          </a:p>
          <a:p>
            <a:pPr lvl="3">
              <a:lnSpc>
                <a:spcPct val="90000"/>
              </a:lnSpc>
            </a:pPr>
            <a:r>
              <a:rPr lang="en-US" altLang="en-US" sz="2400" dirty="0">
                <a:latin typeface="Arial" pitchFamily="34" charset="0"/>
              </a:rPr>
              <a:t>a picture of urgency (Lk. 12:35, 36)</a:t>
            </a:r>
          </a:p>
        </p:txBody>
      </p:sp>
      <p:sp>
        <p:nvSpPr>
          <p:cNvPr id="686084" name="Text Box 4"/>
          <p:cNvSpPr txBox="1">
            <a:spLocks noChangeArrowheads="1"/>
          </p:cNvSpPr>
          <p:nvPr/>
        </p:nvSpPr>
        <p:spPr bwMode="auto">
          <a:xfrm>
            <a:off x="7724775" y="0"/>
            <a:ext cx="1419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empus Sans ITC" pitchFamily="82" charset="0"/>
              </a:rPr>
              <a:t>commentary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6083">
                                            <p:txEl>
                                              <p:pRg st="0" end="0"/>
                                            </p:txEl>
                                          </p:spTgt>
                                        </p:tgtEl>
                                        <p:attrNameLst>
                                          <p:attrName>style.visibility</p:attrName>
                                        </p:attrNameLst>
                                      </p:cBhvr>
                                      <p:to>
                                        <p:strVal val="visible"/>
                                      </p:to>
                                    </p:set>
                                    <p:animEffect transition="in" filter="fade">
                                      <p:cBhvr>
                                        <p:cTn id="7" dur="2000"/>
                                        <p:tgtEl>
                                          <p:spTgt spid="686083">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86083">
                                            <p:txEl>
                                              <p:pRg st="1" end="1"/>
                                            </p:txEl>
                                          </p:spTgt>
                                        </p:tgtEl>
                                        <p:attrNameLst>
                                          <p:attrName>style.visibility</p:attrName>
                                        </p:attrNameLst>
                                      </p:cBhvr>
                                      <p:to>
                                        <p:strVal val="visible"/>
                                      </p:to>
                                    </p:set>
                                    <p:animEffect transition="in" filter="fade">
                                      <p:cBhvr>
                                        <p:cTn id="11" dur="2000"/>
                                        <p:tgtEl>
                                          <p:spTgt spid="686083">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86083">
                                            <p:txEl>
                                              <p:pRg st="2" end="2"/>
                                            </p:txEl>
                                          </p:spTgt>
                                        </p:tgtEl>
                                        <p:attrNameLst>
                                          <p:attrName>style.visibility</p:attrName>
                                        </p:attrNameLst>
                                      </p:cBhvr>
                                      <p:to>
                                        <p:strVal val="visible"/>
                                      </p:to>
                                    </p:set>
                                    <p:animEffect transition="in" filter="fade">
                                      <p:cBhvr>
                                        <p:cTn id="16" dur="2000"/>
                                        <p:tgtEl>
                                          <p:spTgt spid="68608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86083">
                                            <p:txEl>
                                              <p:pRg st="3" end="3"/>
                                            </p:txEl>
                                          </p:spTgt>
                                        </p:tgtEl>
                                        <p:attrNameLst>
                                          <p:attrName>style.visibility</p:attrName>
                                        </p:attrNameLst>
                                      </p:cBhvr>
                                      <p:to>
                                        <p:strVal val="visible"/>
                                      </p:to>
                                    </p:set>
                                    <p:animEffect transition="in" filter="fade">
                                      <p:cBhvr>
                                        <p:cTn id="21" dur="2000"/>
                                        <p:tgtEl>
                                          <p:spTgt spid="68608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86083">
                                            <p:txEl>
                                              <p:pRg st="4" end="4"/>
                                            </p:txEl>
                                          </p:spTgt>
                                        </p:tgtEl>
                                        <p:attrNameLst>
                                          <p:attrName>style.visibility</p:attrName>
                                        </p:attrNameLst>
                                      </p:cBhvr>
                                      <p:to>
                                        <p:strVal val="visible"/>
                                      </p:to>
                                    </p:set>
                                    <p:animEffect transition="in" filter="fade">
                                      <p:cBhvr>
                                        <p:cTn id="26" dur="2000"/>
                                        <p:tgtEl>
                                          <p:spTgt spid="68608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86083">
                                            <p:txEl>
                                              <p:pRg st="5" end="5"/>
                                            </p:txEl>
                                          </p:spTgt>
                                        </p:tgtEl>
                                        <p:attrNameLst>
                                          <p:attrName>style.visibility</p:attrName>
                                        </p:attrNameLst>
                                      </p:cBhvr>
                                      <p:to>
                                        <p:strVal val="visible"/>
                                      </p:to>
                                    </p:set>
                                    <p:animEffect transition="in" filter="fade">
                                      <p:cBhvr>
                                        <p:cTn id="31" dur="2000"/>
                                        <p:tgtEl>
                                          <p:spTgt spid="686083">
                                            <p:txEl>
                                              <p:pRg st="5" end="5"/>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86083">
                                            <p:txEl>
                                              <p:pRg st="6" end="6"/>
                                            </p:txEl>
                                          </p:spTgt>
                                        </p:tgtEl>
                                        <p:attrNameLst>
                                          <p:attrName>style.visibility</p:attrName>
                                        </p:attrNameLst>
                                      </p:cBhvr>
                                      <p:to>
                                        <p:strVal val="visible"/>
                                      </p:to>
                                    </p:set>
                                    <p:animEffect transition="in" filter="fade">
                                      <p:cBhvr>
                                        <p:cTn id="36" dur="2000"/>
                                        <p:tgtEl>
                                          <p:spTgt spid="68608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86083">
                                            <p:txEl>
                                              <p:pRg st="7" end="7"/>
                                            </p:txEl>
                                          </p:spTgt>
                                        </p:tgtEl>
                                        <p:attrNameLst>
                                          <p:attrName>style.visibility</p:attrName>
                                        </p:attrNameLst>
                                      </p:cBhvr>
                                      <p:to>
                                        <p:strVal val="visible"/>
                                      </p:to>
                                    </p:set>
                                    <p:animEffect transition="in" filter="fade">
                                      <p:cBhvr>
                                        <p:cTn id="41" dur="2000"/>
                                        <p:tgtEl>
                                          <p:spTgt spid="686083">
                                            <p:txEl>
                                              <p:pRg st="7" end="7"/>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86083">
                                            <p:txEl>
                                              <p:pRg st="8" end="8"/>
                                            </p:txEl>
                                          </p:spTgt>
                                        </p:tgtEl>
                                        <p:attrNameLst>
                                          <p:attrName>style.visibility</p:attrName>
                                        </p:attrNameLst>
                                      </p:cBhvr>
                                      <p:to>
                                        <p:strVal val="visible"/>
                                      </p:to>
                                    </p:set>
                                    <p:animEffect transition="in" filter="fade">
                                      <p:cBhvr>
                                        <p:cTn id="46" dur="2000"/>
                                        <p:tgtEl>
                                          <p:spTgt spid="686083">
                                            <p:txEl>
                                              <p:pRg st="8" end="8"/>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86083">
                                            <p:txEl>
                                              <p:pRg st="9" end="9"/>
                                            </p:txEl>
                                          </p:spTgt>
                                        </p:tgtEl>
                                        <p:attrNameLst>
                                          <p:attrName>style.visibility</p:attrName>
                                        </p:attrNameLst>
                                      </p:cBhvr>
                                      <p:to>
                                        <p:strVal val="visible"/>
                                      </p:to>
                                    </p:set>
                                    <p:animEffect transition="in" filter="fade">
                                      <p:cBhvr>
                                        <p:cTn id="51" dur="2000"/>
                                        <p:tgtEl>
                                          <p:spTgt spid="686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3" grpId="0" uiExpand="1" build="p" bldLvl="4"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99709DB9-05EC-492D-AE02-3CE671C182F2}" type="slidenum">
              <a:rPr lang="en-US" altLang="en-US"/>
              <a:pPr/>
              <a:t>22</a:t>
            </a:fld>
            <a:endParaRPr lang="en-US" altLang="en-US"/>
          </a:p>
        </p:txBody>
      </p:sp>
      <p:sp>
        <p:nvSpPr>
          <p:cNvPr id="687106" name="Rectangle 2"/>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latin typeface="Berlin Sans FB Demi" panose="020E0802020502020306" pitchFamily="34" charset="0"/>
              </a:rPr>
              <a:t>The Church at Laodicea</a:t>
            </a:r>
          </a:p>
        </p:txBody>
      </p:sp>
      <p:sp>
        <p:nvSpPr>
          <p:cNvPr id="687107" name="Rectangle 3"/>
          <p:cNvSpPr>
            <a:spLocks noGrp="1" noChangeArrowheads="1"/>
          </p:cNvSpPr>
          <p:nvPr>
            <p:ph type="body" idx="1"/>
          </p:nvPr>
        </p:nvSpPr>
        <p:spPr/>
        <p:txBody>
          <a:bodyPr/>
          <a:lstStyle/>
          <a:p>
            <a:r>
              <a:rPr lang="en-US" altLang="en-US" sz="3600" dirty="0">
                <a:latin typeface="Arial" pitchFamily="34" charset="0"/>
              </a:rPr>
              <a:t>Divine Invitation (3:20-22)</a:t>
            </a:r>
          </a:p>
          <a:p>
            <a:pPr lvl="1"/>
            <a:r>
              <a:rPr lang="en-US" altLang="en-US" sz="3200" dirty="0">
                <a:latin typeface="Arial" pitchFamily="34" charset="0"/>
              </a:rPr>
              <a:t>a promise to rule with Christ</a:t>
            </a:r>
          </a:p>
          <a:p>
            <a:pPr lvl="2"/>
            <a:r>
              <a:rPr lang="en-US" altLang="en-US" sz="2800" dirty="0">
                <a:latin typeface="Arial" pitchFamily="34" charset="0"/>
              </a:rPr>
              <a:t>more positive proof that Christ now reigns (Eph. </a:t>
            </a:r>
            <a:r>
              <a:rPr lang="en-US" altLang="en-US" sz="2800" dirty="0" smtClean="0">
                <a:latin typeface="Arial" pitchFamily="34" charset="0"/>
              </a:rPr>
              <a:t>1:20-22)</a:t>
            </a:r>
          </a:p>
          <a:p>
            <a:pPr lvl="3"/>
            <a:r>
              <a:rPr lang="en-US" altLang="en-US" sz="2400" dirty="0" err="1" smtClean="0">
                <a:latin typeface="Arial" pitchFamily="34" charset="0"/>
              </a:rPr>
              <a:t>premillennialists</a:t>
            </a:r>
            <a:r>
              <a:rPr lang="en-US" altLang="en-US" sz="2400" dirty="0" smtClean="0">
                <a:latin typeface="Arial" pitchFamily="34" charset="0"/>
              </a:rPr>
              <a:t> </a:t>
            </a:r>
            <a:r>
              <a:rPr lang="en-US" altLang="en-US" sz="2400" dirty="0">
                <a:latin typeface="Arial" pitchFamily="34" charset="0"/>
              </a:rPr>
              <a:t>need to stay out of Revelation!</a:t>
            </a:r>
          </a:p>
          <a:p>
            <a:pPr lvl="2"/>
            <a:r>
              <a:rPr lang="en-US" altLang="en-US" sz="2800" dirty="0">
                <a:latin typeface="Arial" pitchFamily="34" charset="0"/>
              </a:rPr>
              <a:t>Father’s throne in that He gave it to Jesus</a:t>
            </a:r>
          </a:p>
          <a:p>
            <a:pPr lvl="2"/>
            <a:r>
              <a:rPr lang="en-US" altLang="en-US" sz="2800" dirty="0">
                <a:latin typeface="Arial" pitchFamily="34" charset="0"/>
              </a:rPr>
              <a:t>we shall rule with Him (2 Tim. 2:11, 12)</a:t>
            </a:r>
          </a:p>
          <a:p>
            <a:pPr lvl="2"/>
            <a:endParaRPr lang="en-US" altLang="en-US" sz="2800" dirty="0">
              <a:latin typeface="Arial" pitchFamily="34" charset="0"/>
            </a:endParaRPr>
          </a:p>
        </p:txBody>
      </p:sp>
      <p:sp>
        <p:nvSpPr>
          <p:cNvPr id="687108" name="Text Box 4"/>
          <p:cNvSpPr txBox="1">
            <a:spLocks noChangeArrowheads="1"/>
          </p:cNvSpPr>
          <p:nvPr/>
        </p:nvSpPr>
        <p:spPr bwMode="auto">
          <a:xfrm>
            <a:off x="7724775" y="0"/>
            <a:ext cx="1419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latin typeface="Tempus Sans ITC" pitchFamily="82" charset="0"/>
              </a:rPr>
              <a:t>commentary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7107">
                                            <p:txEl>
                                              <p:pRg st="0" end="0"/>
                                            </p:txEl>
                                          </p:spTgt>
                                        </p:tgtEl>
                                        <p:attrNameLst>
                                          <p:attrName>style.visibility</p:attrName>
                                        </p:attrNameLst>
                                      </p:cBhvr>
                                      <p:to>
                                        <p:strVal val="visible"/>
                                      </p:to>
                                    </p:set>
                                    <p:animEffect transition="in" filter="barn(inVertical)">
                                      <p:cBhvr>
                                        <p:cTn id="7" dur="500"/>
                                        <p:tgtEl>
                                          <p:spTgt spid="687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87107">
                                            <p:txEl>
                                              <p:pRg st="1" end="1"/>
                                            </p:txEl>
                                          </p:spTgt>
                                        </p:tgtEl>
                                        <p:attrNameLst>
                                          <p:attrName>style.visibility</p:attrName>
                                        </p:attrNameLst>
                                      </p:cBhvr>
                                      <p:to>
                                        <p:strVal val="visible"/>
                                      </p:to>
                                    </p:set>
                                    <p:animEffect transition="in" filter="barn(inVertical)">
                                      <p:cBhvr>
                                        <p:cTn id="12" dur="500"/>
                                        <p:tgtEl>
                                          <p:spTgt spid="687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87107">
                                            <p:txEl>
                                              <p:pRg st="2" end="2"/>
                                            </p:txEl>
                                          </p:spTgt>
                                        </p:tgtEl>
                                        <p:attrNameLst>
                                          <p:attrName>style.visibility</p:attrName>
                                        </p:attrNameLst>
                                      </p:cBhvr>
                                      <p:to>
                                        <p:strVal val="visible"/>
                                      </p:to>
                                    </p:set>
                                    <p:animEffect transition="in" filter="barn(inVertical)">
                                      <p:cBhvr>
                                        <p:cTn id="17" dur="500"/>
                                        <p:tgtEl>
                                          <p:spTgt spid="687107">
                                            <p:txEl>
                                              <p:pRg st="2" end="2"/>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87107">
                                            <p:txEl>
                                              <p:pRg st="3" end="3"/>
                                            </p:txEl>
                                          </p:spTgt>
                                        </p:tgtEl>
                                        <p:attrNameLst>
                                          <p:attrName>style.visibility</p:attrName>
                                        </p:attrNameLst>
                                      </p:cBhvr>
                                      <p:to>
                                        <p:strVal val="visible"/>
                                      </p:to>
                                    </p:set>
                                    <p:animEffect transition="in" filter="barn(inVertical)">
                                      <p:cBhvr>
                                        <p:cTn id="20" dur="500"/>
                                        <p:tgtEl>
                                          <p:spTgt spid="687107">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87107">
                                            <p:txEl>
                                              <p:pRg st="4" end="4"/>
                                            </p:txEl>
                                          </p:spTgt>
                                        </p:tgtEl>
                                        <p:attrNameLst>
                                          <p:attrName>style.visibility</p:attrName>
                                        </p:attrNameLst>
                                      </p:cBhvr>
                                      <p:to>
                                        <p:strVal val="visible"/>
                                      </p:to>
                                    </p:set>
                                    <p:animEffect transition="in" filter="barn(inVertical)">
                                      <p:cBhvr>
                                        <p:cTn id="25" dur="500"/>
                                        <p:tgtEl>
                                          <p:spTgt spid="687107">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87107">
                                            <p:txEl>
                                              <p:pRg st="5" end="5"/>
                                            </p:txEl>
                                          </p:spTgt>
                                        </p:tgtEl>
                                        <p:attrNameLst>
                                          <p:attrName>style.visibility</p:attrName>
                                        </p:attrNameLst>
                                      </p:cBhvr>
                                      <p:to>
                                        <p:strVal val="visible"/>
                                      </p:to>
                                    </p:set>
                                    <p:animEffect transition="in" filter="barn(inVertical)">
                                      <p:cBhvr>
                                        <p:cTn id="30" dur="500"/>
                                        <p:tgtEl>
                                          <p:spTgt spid="687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uiExpand="1" build="p" bldLvl="3"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2EF3CF7D-9C7D-41F8-A9A8-DCB4270EEBF2}" type="slidenum">
              <a:rPr lang="en-US" altLang="en-US"/>
              <a:pPr/>
              <a:t>3</a:t>
            </a:fld>
            <a:endParaRPr lang="en-US" altLang="en-US"/>
          </a:p>
        </p:txBody>
      </p:sp>
      <p:sp>
        <p:nvSpPr>
          <p:cNvPr id="3076" name="Rectangle 4"/>
          <p:cNvSpPr>
            <a:spLocks noChangeArrowheads="1"/>
          </p:cNvSpPr>
          <p:nvPr/>
        </p:nvSpPr>
        <p:spPr bwMode="auto">
          <a:xfrm>
            <a:off x="1627188" y="1001713"/>
            <a:ext cx="5891212" cy="422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1100"/>
              <a:t>  </a:t>
            </a:r>
            <a:r>
              <a:rPr lang="en-US" altLang="en-US" sz="23600"/>
              <a:t> </a:t>
            </a:r>
            <a:r>
              <a:rPr lang="en-US" altLang="en-US" sz="1100"/>
              <a:t>                                                                                                                                                                </a:t>
            </a:r>
            <a:endParaRPr lang="en-US" altLang="en-US" sz="2400"/>
          </a:p>
          <a:p>
            <a:endParaRPr lang="en-US" altLang="en-US" sz="2400"/>
          </a:p>
        </p:txBody>
      </p:sp>
      <p:sp>
        <p:nvSpPr>
          <p:cNvPr id="3078" name="Rectangle 6"/>
          <p:cNvSpPr>
            <a:spLocks noChangeArrowheads="1"/>
          </p:cNvSpPr>
          <p:nvPr/>
        </p:nvSpPr>
        <p:spPr bwMode="auto">
          <a:xfrm>
            <a:off x="1627188" y="5224463"/>
            <a:ext cx="101600" cy="139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3079" name="Rectangle 7"/>
          <p:cNvSpPr>
            <a:spLocks noChangeArrowheads="1"/>
          </p:cNvSpPr>
          <p:nvPr/>
        </p:nvSpPr>
        <p:spPr bwMode="auto">
          <a:xfrm>
            <a:off x="1219200" y="0"/>
            <a:ext cx="7924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2400">
                <a:latin typeface="Tahoma" pitchFamily="34" charset="0"/>
                <a:cs typeface="Tahoma" pitchFamily="34" charset="0"/>
              </a:rPr>
              <a:t>“Laodicea lies </a:t>
            </a:r>
            <a:br>
              <a:rPr lang="en-US" altLang="en-US" sz="2400">
                <a:latin typeface="Tahoma" pitchFamily="34" charset="0"/>
                <a:cs typeface="Tahoma" pitchFamily="34" charset="0"/>
              </a:rPr>
            </a:br>
            <a:r>
              <a:rPr lang="en-US" altLang="en-US" sz="2400">
                <a:latin typeface="Tahoma" pitchFamily="34" charset="0"/>
                <a:cs typeface="Tahoma" pitchFamily="34" charset="0"/>
              </a:rPr>
              <a:t>at a major</a:t>
            </a:r>
            <a:br>
              <a:rPr lang="en-US" altLang="en-US" sz="2400">
                <a:latin typeface="Tahoma" pitchFamily="34" charset="0"/>
                <a:cs typeface="Tahoma" pitchFamily="34" charset="0"/>
              </a:rPr>
            </a:br>
            <a:r>
              <a:rPr lang="en-US" altLang="en-US" sz="2400">
                <a:latin typeface="Tahoma" pitchFamily="34" charset="0"/>
                <a:cs typeface="Tahoma" pitchFamily="34" charset="0"/>
              </a:rPr>
              <a:t>crossroads in </a:t>
            </a:r>
            <a:br>
              <a:rPr lang="en-US" altLang="en-US" sz="2400">
                <a:latin typeface="Tahoma" pitchFamily="34" charset="0"/>
                <a:cs typeface="Tahoma" pitchFamily="34" charset="0"/>
              </a:rPr>
            </a:br>
            <a:r>
              <a:rPr lang="en-US" altLang="en-US" sz="2400">
                <a:latin typeface="Tahoma" pitchFamily="34" charset="0"/>
                <a:cs typeface="Tahoma" pitchFamily="34" charset="0"/>
              </a:rPr>
              <a:t>the valleys</a:t>
            </a:r>
          </a:p>
          <a:p>
            <a:pPr eaLnBrk="1" hangingPunct="1"/>
            <a:r>
              <a:rPr lang="en-US" altLang="en-US" sz="2400">
                <a:latin typeface="Tahoma" pitchFamily="34" charset="0"/>
                <a:cs typeface="Tahoma" pitchFamily="34" charset="0"/>
              </a:rPr>
              <a:t>of Asia Minor. </a:t>
            </a:r>
            <a:br>
              <a:rPr lang="en-US" altLang="en-US" sz="2400">
                <a:latin typeface="Tahoma" pitchFamily="34" charset="0"/>
                <a:cs typeface="Tahoma" pitchFamily="34" charset="0"/>
              </a:rPr>
            </a:br>
            <a:r>
              <a:rPr lang="en-US" altLang="en-US" sz="2400">
                <a:latin typeface="Tahoma" pitchFamily="34" charset="0"/>
                <a:cs typeface="Tahoma" pitchFamily="34" charset="0"/>
              </a:rPr>
              <a:t>The city was </a:t>
            </a:r>
            <a:br>
              <a:rPr lang="en-US" altLang="en-US" sz="2400">
                <a:latin typeface="Tahoma" pitchFamily="34" charset="0"/>
                <a:cs typeface="Tahoma" pitchFamily="34" charset="0"/>
              </a:rPr>
            </a:br>
            <a:r>
              <a:rPr lang="en-US" altLang="en-US" sz="2400">
                <a:latin typeface="Tahoma" pitchFamily="34" charset="0"/>
                <a:cs typeface="Tahoma" pitchFamily="34" charset="0"/>
              </a:rPr>
              <a:t>situated on a </a:t>
            </a:r>
            <a:br>
              <a:rPr lang="en-US" altLang="en-US" sz="2400">
                <a:latin typeface="Tahoma" pitchFamily="34" charset="0"/>
                <a:cs typeface="Tahoma" pitchFamily="34" charset="0"/>
              </a:rPr>
            </a:br>
            <a:r>
              <a:rPr lang="en-US" altLang="en-US" sz="2400">
                <a:latin typeface="Tahoma" pitchFamily="34" charset="0"/>
                <a:cs typeface="Tahoma" pitchFamily="34" charset="0"/>
              </a:rPr>
              <a:t>hill overlooking </a:t>
            </a:r>
            <a:br>
              <a:rPr lang="en-US" altLang="en-US" sz="2400">
                <a:latin typeface="Tahoma" pitchFamily="34" charset="0"/>
                <a:cs typeface="Tahoma" pitchFamily="34" charset="0"/>
              </a:rPr>
            </a:br>
            <a:r>
              <a:rPr lang="en-US" altLang="en-US" sz="2400">
                <a:latin typeface="Tahoma" pitchFamily="34" charset="0"/>
                <a:cs typeface="Tahoma" pitchFamily="34" charset="0"/>
              </a:rPr>
              <a:t>fertile valleys</a:t>
            </a:r>
          </a:p>
          <a:p>
            <a:pPr eaLnBrk="1" hangingPunct="1"/>
            <a:r>
              <a:rPr lang="en-US" altLang="en-US" sz="2400">
                <a:latin typeface="Tahoma" pitchFamily="34" charset="0"/>
                <a:cs typeface="Tahoma" pitchFamily="34" charset="0"/>
              </a:rPr>
              <a:t>and majestic </a:t>
            </a:r>
            <a:br>
              <a:rPr lang="en-US" altLang="en-US" sz="2400">
                <a:latin typeface="Tahoma" pitchFamily="34" charset="0"/>
                <a:cs typeface="Tahoma" pitchFamily="34" charset="0"/>
              </a:rPr>
            </a:br>
            <a:r>
              <a:rPr lang="en-US" altLang="en-US" sz="2400">
                <a:latin typeface="Tahoma" pitchFamily="34" charset="0"/>
                <a:cs typeface="Tahoma" pitchFamily="34" charset="0"/>
              </a:rPr>
              <a:t>mountains. In </a:t>
            </a:r>
            <a:br>
              <a:rPr lang="en-US" altLang="en-US" sz="2400">
                <a:latin typeface="Tahoma" pitchFamily="34" charset="0"/>
                <a:cs typeface="Tahoma" pitchFamily="34" charset="0"/>
              </a:rPr>
            </a:br>
            <a:r>
              <a:rPr lang="en-US" altLang="en-US" sz="2400">
                <a:latin typeface="Tahoma" pitchFamily="34" charset="0"/>
                <a:cs typeface="Tahoma" pitchFamily="34" charset="0"/>
              </a:rPr>
              <a:t>Roman times, the city was an important center for administration and commerce. Court cases from the region were heard at Laodicea and funds were placed in the city's banks for safekeeping. Although damaged by earthquakes during the reign of Augustus (27 B.C.-A.D.14) and again in A.D. 60, the city kept rebuilding and prospering.”</a:t>
            </a:r>
            <a:r>
              <a:rPr lang="en-US" altLang="en-US" sz="2500"/>
              <a:t> </a:t>
            </a:r>
            <a:endParaRPr lang="en-US" altLang="en-US" sz="4800"/>
          </a:p>
        </p:txBody>
      </p:sp>
      <p:pic>
        <p:nvPicPr>
          <p:cNvPr id="3077" name="Picture 5" descr="Mounta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4875" y="76200"/>
            <a:ext cx="5622925" cy="37496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081" name="Rectangle 9">
            <a:hlinkClick r:id="rId3"/>
          </p:cNvPr>
          <p:cNvSpPr>
            <a:spLocks noChangeArrowheads="1"/>
          </p:cNvSpPr>
          <p:nvPr/>
        </p:nvSpPr>
        <p:spPr bwMode="auto">
          <a:xfrm>
            <a:off x="4191000" y="6400800"/>
            <a:ext cx="4953000" cy="34607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1600"/>
              <a:t>http://www.luthersem.edu/ckoester/Revelation/main.htm</a:t>
            </a: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9EEB831-0987-4925-956B-D3AD7BE3B6AD}" type="slidenum">
              <a:rPr lang="en-US" altLang="en-US"/>
              <a:pPr/>
              <a:t>4</a:t>
            </a:fld>
            <a:endParaRPr lang="en-US" altLang="en-US"/>
          </a:p>
        </p:txBody>
      </p:sp>
      <p:sp>
        <p:nvSpPr>
          <p:cNvPr id="4101" name="Rectangle 5"/>
          <p:cNvSpPr>
            <a:spLocks noChangeArrowheads="1"/>
          </p:cNvSpPr>
          <p:nvPr/>
        </p:nvSpPr>
        <p:spPr bwMode="auto">
          <a:xfrm>
            <a:off x="1695450" y="3448050"/>
            <a:ext cx="212725" cy="281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4102" name="Rectangle 6"/>
          <p:cNvSpPr>
            <a:spLocks noChangeArrowheads="1"/>
          </p:cNvSpPr>
          <p:nvPr/>
        </p:nvSpPr>
        <p:spPr bwMode="auto">
          <a:xfrm>
            <a:off x="1905000" y="2057400"/>
            <a:ext cx="7086600"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3200">
                <a:latin typeface="Tahoma" pitchFamily="34" charset="0"/>
                <a:cs typeface="Tahoma" pitchFamily="34" charset="0"/>
              </a:rPr>
              <a:t>“Laodicea was a center for the regional textile industry. The sheep that grazed in the nearby valleys produced a black wool that was exceptionally soft. The wool was bought and sold in the city's markets.”</a:t>
            </a:r>
            <a:endParaRPr lang="en-US" altLang="en-US" sz="6000"/>
          </a:p>
        </p:txBody>
      </p:sp>
      <p:sp>
        <p:nvSpPr>
          <p:cNvPr id="4104" name="Rectangle 8">
            <a:hlinkClick r:id="rId2"/>
          </p:cNvPr>
          <p:cNvSpPr>
            <a:spLocks noChangeArrowheads="1"/>
          </p:cNvSpPr>
          <p:nvPr/>
        </p:nvSpPr>
        <p:spPr bwMode="auto">
          <a:xfrm>
            <a:off x="3429000" y="5562600"/>
            <a:ext cx="4830763" cy="346075"/>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tLang="en-US" sz="1600"/>
              <a:t>http://www.luthersem.edu/ckoester/Revelation/main.htm</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309715F7-9761-4270-9FF1-2F973414173B}" type="slidenum">
              <a:rPr lang="en-US" altLang="en-US">
                <a:solidFill>
                  <a:srgbClr val="EAEAEA"/>
                </a:solidFill>
              </a:rPr>
              <a:pPr/>
              <a:t>5</a:t>
            </a:fld>
            <a:endParaRPr lang="en-US" altLang="en-US">
              <a:solidFill>
                <a:srgbClr val="EAEAEA"/>
              </a:solidFill>
            </a:endParaRPr>
          </a:p>
        </p:txBody>
      </p:sp>
      <p:sp>
        <p:nvSpPr>
          <p:cNvPr id="5124" name="Rectangle 4"/>
          <p:cNvSpPr>
            <a:spLocks noChangeArrowheads="1"/>
          </p:cNvSpPr>
          <p:nvPr/>
        </p:nvSpPr>
        <p:spPr bwMode="auto">
          <a:xfrm>
            <a:off x="1785938" y="847725"/>
            <a:ext cx="5572125"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altLang="en-US" sz="2400">
                <a:solidFill>
                  <a:srgbClr val="EAEAEA"/>
                </a:solidFill>
              </a:rPr>
              <a:t>  </a:t>
            </a:r>
            <a:r>
              <a:rPr lang="en-US" altLang="en-US" sz="22400">
                <a:solidFill>
                  <a:srgbClr val="EAEAEA"/>
                </a:solidFill>
              </a:rPr>
              <a:t> </a:t>
            </a:r>
            <a:r>
              <a:rPr lang="en-US" altLang="en-US" sz="2400">
                <a:solidFill>
                  <a:srgbClr val="EAEAEA"/>
                </a:solidFill>
              </a:rPr>
              <a:t>                                                                    </a:t>
            </a:r>
          </a:p>
          <a:p>
            <a:pPr algn="r"/>
            <a:endParaRPr lang="en-US" altLang="en-US" sz="2400">
              <a:solidFill>
                <a:srgbClr val="EAEAEA"/>
              </a:solidFill>
            </a:endParaRPr>
          </a:p>
        </p:txBody>
      </p:sp>
      <p:sp>
        <p:nvSpPr>
          <p:cNvPr id="5126" name="Rectangle 6"/>
          <p:cNvSpPr>
            <a:spLocks noChangeArrowheads="1"/>
          </p:cNvSpPr>
          <p:nvPr/>
        </p:nvSpPr>
        <p:spPr bwMode="auto">
          <a:xfrm>
            <a:off x="1785938" y="5083175"/>
            <a:ext cx="206375"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solidFill>
                <a:srgbClr val="EAEAEA"/>
              </a:solidFill>
            </a:endParaRPr>
          </a:p>
        </p:txBody>
      </p:sp>
      <p:sp>
        <p:nvSpPr>
          <p:cNvPr id="5127" name="Rectangle 7"/>
          <p:cNvSpPr>
            <a:spLocks noChangeArrowheads="1"/>
          </p:cNvSpPr>
          <p:nvPr/>
        </p:nvSpPr>
        <p:spPr bwMode="auto">
          <a:xfrm>
            <a:off x="0" y="5835650"/>
            <a:ext cx="8077200" cy="12509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2200" b="1" dirty="0">
                <a:solidFill>
                  <a:srgbClr val="EAEAEA"/>
                </a:solidFill>
                <a:latin typeface="Tahoma" pitchFamily="34" charset="0"/>
                <a:cs typeface="Tahoma" pitchFamily="34" charset="0"/>
              </a:rPr>
              <a:t>Laodicea had its own </a:t>
            </a:r>
            <a:r>
              <a:rPr lang="en-US" altLang="en-US" sz="2200" b="1" dirty="0" smtClean="0">
                <a:solidFill>
                  <a:srgbClr val="EAEAEA"/>
                </a:solidFill>
                <a:latin typeface="Tahoma" pitchFamily="34" charset="0"/>
                <a:cs typeface="Tahoma" pitchFamily="34" charset="0"/>
              </a:rPr>
              <a:t>theater. </a:t>
            </a:r>
            <a:r>
              <a:rPr lang="en-US" altLang="en-US" sz="2200" b="1" dirty="0">
                <a:solidFill>
                  <a:srgbClr val="EAEAEA"/>
                </a:solidFill>
                <a:latin typeface="Tahoma" pitchFamily="34" charset="0"/>
                <a:cs typeface="Tahoma" pitchFamily="34" charset="0"/>
              </a:rPr>
              <a:t>The city also had a stadium, gymnasium, etc.  Gladiatorial games were held in the stadium.</a:t>
            </a:r>
            <a:endParaRPr lang="en-US" altLang="en-US" sz="2200" b="1" dirty="0">
              <a:solidFill>
                <a:srgbClr val="EAEAEA"/>
              </a:solidFill>
            </a:endParaRPr>
          </a:p>
        </p:txBody>
      </p:sp>
      <p:pic>
        <p:nvPicPr>
          <p:cNvPr id="5132" name="Picture 12" descr="img_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100"/>
            <a:ext cx="7800975" cy="5846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133" name="Text Box 13">
            <a:hlinkClick r:id="rId4"/>
          </p:cNvPr>
          <p:cNvSpPr txBox="1">
            <a:spLocks noChangeArrowheads="1"/>
          </p:cNvSpPr>
          <p:nvPr/>
        </p:nvSpPr>
        <p:spPr bwMode="auto">
          <a:xfrm>
            <a:off x="1355725" y="76200"/>
            <a:ext cx="2682875" cy="376238"/>
          </a:xfrm>
          <a:prstGeom prst="rect">
            <a:avLst/>
          </a:prstGeom>
          <a:solidFill>
            <a:schemeClr val="bg2">
              <a:alpha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EAEAEA"/>
                </a:solidFill>
                <a:latin typeface="Arial" pitchFamily="34" charset="0"/>
              </a:rPr>
              <a:t>www.holylandphotos.org</a:t>
            </a:r>
          </a:p>
        </p:txBody>
      </p:sp>
    </p:spTree>
    <p:extLst>
      <p:ext uri="{BB962C8B-B14F-4D97-AF65-F5344CB8AC3E}">
        <p14:creationId xmlns:p14="http://schemas.microsoft.com/office/powerpoint/2010/main" val="2107935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5132"/>
                                        </p:tgtEl>
                                        <p:attrNameLst>
                                          <p:attrName>style.visibility</p:attrName>
                                        </p:attrNameLst>
                                      </p:cBhvr>
                                      <p:to>
                                        <p:strVal val="visible"/>
                                      </p:to>
                                    </p:set>
                                    <p:animEffect transition="in" filter="box(in)">
                                      <p:cBhvr>
                                        <p:cTn id="7" dur="20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309715F7-9761-4270-9FF1-2F973414173B}" type="slidenum">
              <a:rPr lang="en-US" altLang="en-US"/>
              <a:pPr/>
              <a:t>6</a:t>
            </a:fld>
            <a:endParaRPr lang="en-US" altLang="en-US"/>
          </a:p>
        </p:txBody>
      </p:sp>
      <p:sp>
        <p:nvSpPr>
          <p:cNvPr id="5124" name="Rectangle 4"/>
          <p:cNvSpPr>
            <a:spLocks noChangeArrowheads="1"/>
          </p:cNvSpPr>
          <p:nvPr/>
        </p:nvSpPr>
        <p:spPr bwMode="auto">
          <a:xfrm>
            <a:off x="1785938" y="847725"/>
            <a:ext cx="5572125" cy="423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altLang="en-US" sz="2400"/>
              <a:t>  </a:t>
            </a:r>
            <a:r>
              <a:rPr lang="en-US" altLang="en-US" sz="22400"/>
              <a:t> </a:t>
            </a:r>
            <a:r>
              <a:rPr lang="en-US" altLang="en-US" sz="2400"/>
              <a:t>                                                                    </a:t>
            </a:r>
          </a:p>
          <a:p>
            <a:pPr algn="r"/>
            <a:endParaRPr lang="en-US" altLang="en-US" sz="2400"/>
          </a:p>
        </p:txBody>
      </p:sp>
      <p:sp>
        <p:nvSpPr>
          <p:cNvPr id="5126" name="Rectangle 6"/>
          <p:cNvSpPr>
            <a:spLocks noChangeArrowheads="1"/>
          </p:cNvSpPr>
          <p:nvPr/>
        </p:nvSpPr>
        <p:spPr bwMode="auto">
          <a:xfrm>
            <a:off x="1785938" y="5083175"/>
            <a:ext cx="206375"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5127" name="Rectangle 7"/>
          <p:cNvSpPr>
            <a:spLocks noChangeArrowheads="1"/>
          </p:cNvSpPr>
          <p:nvPr/>
        </p:nvSpPr>
        <p:spPr bwMode="auto">
          <a:xfrm>
            <a:off x="0" y="5835650"/>
            <a:ext cx="8077200" cy="12509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2200" b="1" dirty="0">
                <a:latin typeface="Tahoma" pitchFamily="34" charset="0"/>
                <a:cs typeface="Tahoma" pitchFamily="34" charset="0"/>
              </a:rPr>
              <a:t>Laodicea had its own </a:t>
            </a:r>
            <a:r>
              <a:rPr lang="en-US" altLang="en-US" sz="2200" b="1" dirty="0" smtClean="0">
                <a:latin typeface="Tahoma" pitchFamily="34" charset="0"/>
                <a:cs typeface="Tahoma" pitchFamily="34" charset="0"/>
              </a:rPr>
              <a:t>theater. </a:t>
            </a:r>
            <a:r>
              <a:rPr lang="en-US" altLang="en-US" sz="2200" b="1" dirty="0">
                <a:latin typeface="Tahoma" pitchFamily="34" charset="0"/>
                <a:cs typeface="Tahoma" pitchFamily="34" charset="0"/>
              </a:rPr>
              <a:t>The city also had a stadium, gymnasium, etc.  Gladiatorial games were held in the stadium.</a:t>
            </a:r>
            <a:endParaRPr lang="en-US" altLang="en-US" sz="2200" b="1" dirty="0"/>
          </a:p>
        </p:txBody>
      </p:sp>
      <p:graphicFrame>
        <p:nvGraphicFramePr>
          <p:cNvPr id="2" name="Object 1"/>
          <p:cNvGraphicFramePr>
            <a:graphicFrameLocks noChangeAspect="1"/>
          </p:cNvGraphicFramePr>
          <p:nvPr>
            <p:extLst>
              <p:ext uri="{D42A27DB-BD31-4B8C-83A1-F6EECF244321}">
                <p14:modId xmlns:p14="http://schemas.microsoft.com/office/powerpoint/2010/main" val="3252670022"/>
              </p:ext>
            </p:extLst>
          </p:nvPr>
        </p:nvGraphicFramePr>
        <p:xfrm>
          <a:off x="1355725" y="479477"/>
          <a:ext cx="7337292" cy="4930723"/>
        </p:xfrm>
        <a:graphic>
          <a:graphicData uri="http://schemas.openxmlformats.org/presentationml/2006/ole">
            <mc:AlternateContent xmlns:mc="http://schemas.openxmlformats.org/markup-compatibility/2006">
              <mc:Choice xmlns:v="urn:schemas-microsoft-com:vml" Requires="v">
                <p:oleObj spid="_x0000_s1030" r:id="rId4" imgW="4420217" imgH="2971429" progId="">
                  <p:embed/>
                </p:oleObj>
              </mc:Choice>
              <mc:Fallback>
                <p:oleObj r:id="rId4" imgW="4420217" imgH="2971429"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5725" y="479477"/>
                        <a:ext cx="7337292" cy="4930723"/>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5">
            <a:hlinkClick r:id="rId3"/>
          </p:cNvPr>
          <p:cNvSpPr>
            <a:spLocks noChangeArrowheads="1"/>
          </p:cNvSpPr>
          <p:nvPr/>
        </p:nvSpPr>
        <p:spPr bwMode="auto">
          <a:xfrm>
            <a:off x="0" y="2133600"/>
            <a:ext cx="9144000" cy="47244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2400">
                <a:latin typeface="Tahoma" pitchFamily="34" charset="0"/>
                <a:cs typeface="Tahoma" pitchFamily="34" charset="0"/>
              </a:rPr>
              <a:t>“Across the </a:t>
            </a:r>
          </a:p>
          <a:p>
            <a:pPr eaLnBrk="1" hangingPunct="1"/>
            <a:r>
              <a:rPr lang="en-US" altLang="en-US" sz="2400">
                <a:latin typeface="Tahoma" pitchFamily="34" charset="0"/>
                <a:cs typeface="Tahoma" pitchFamily="34" charset="0"/>
              </a:rPr>
              <a:t>valley from </a:t>
            </a:r>
          </a:p>
          <a:p>
            <a:pPr eaLnBrk="1" hangingPunct="1"/>
            <a:r>
              <a:rPr lang="en-US" altLang="en-US" sz="2400">
                <a:latin typeface="Tahoma" pitchFamily="34" charset="0"/>
                <a:cs typeface="Tahoma" pitchFamily="34" charset="0"/>
              </a:rPr>
              <a:t>Laodicea </a:t>
            </a:r>
          </a:p>
          <a:p>
            <a:pPr eaLnBrk="1" hangingPunct="1"/>
            <a:r>
              <a:rPr lang="en-US" altLang="en-US" sz="2400">
                <a:latin typeface="Tahoma" pitchFamily="34" charset="0"/>
                <a:cs typeface="Tahoma" pitchFamily="34" charset="0"/>
              </a:rPr>
              <a:t>was the city </a:t>
            </a:r>
          </a:p>
          <a:p>
            <a:pPr eaLnBrk="1" hangingPunct="1"/>
            <a:r>
              <a:rPr lang="en-US" altLang="en-US" sz="2400">
                <a:latin typeface="Tahoma" pitchFamily="34" charset="0"/>
                <a:cs typeface="Tahoma" pitchFamily="34" charset="0"/>
              </a:rPr>
              <a:t>of Hieropolis, </a:t>
            </a:r>
          </a:p>
          <a:p>
            <a:pPr eaLnBrk="1" hangingPunct="1"/>
            <a:r>
              <a:rPr lang="en-US" altLang="en-US" sz="2400">
                <a:latin typeface="Tahoma" pitchFamily="34" charset="0"/>
                <a:cs typeface="Tahoma" pitchFamily="34" charset="0"/>
              </a:rPr>
              <a:t>which was </a:t>
            </a:r>
          </a:p>
          <a:p>
            <a:pPr eaLnBrk="1" hangingPunct="1"/>
            <a:r>
              <a:rPr lang="en-US" altLang="en-US" sz="2400">
                <a:latin typeface="Tahoma" pitchFamily="34" charset="0"/>
                <a:cs typeface="Tahoma" pitchFamily="34" charset="0"/>
              </a:rPr>
              <a:t>located</a:t>
            </a:r>
          </a:p>
          <a:p>
            <a:pPr eaLnBrk="1" hangingPunct="1"/>
            <a:r>
              <a:rPr lang="en-US" altLang="en-US" sz="2400">
                <a:latin typeface="Tahoma" pitchFamily="34" charset="0"/>
                <a:cs typeface="Tahoma" pitchFamily="34" charset="0"/>
              </a:rPr>
              <a:t>above the </a:t>
            </a:r>
          </a:p>
          <a:p>
            <a:pPr eaLnBrk="1" hangingPunct="1"/>
            <a:r>
              <a:rPr lang="en-US" altLang="en-US" sz="2400">
                <a:latin typeface="Tahoma" pitchFamily="34" charset="0"/>
                <a:cs typeface="Tahoma" pitchFamily="34" charset="0"/>
              </a:rPr>
              <a:t>large white mineral deposits at the center of the photo. Since Hieropolis is much better preserved than Laodicea, a tour of its streets and buildings can help to show something of urban life in this area” </a:t>
            </a:r>
            <a:r>
              <a:rPr lang="en-US" altLang="en-US" sz="1200" i="1">
                <a:latin typeface="Tahoma" pitchFamily="34" charset="0"/>
                <a:cs typeface="Tahoma" pitchFamily="34" charset="0"/>
              </a:rPr>
              <a:t>(</a:t>
            </a:r>
            <a:r>
              <a:rPr lang="en-US" altLang="en-US" i="1"/>
              <a:t>http://www.luthersem.edu/ckoester/Revelation/Laodicea/Hieropolis.htm)</a:t>
            </a:r>
          </a:p>
        </p:txBody>
      </p:sp>
      <p:pic>
        <p:nvPicPr>
          <p:cNvPr id="6147" name="Picture 3" descr="View%20of%20Heiropol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0638"/>
            <a:ext cx="7239000" cy="48974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154" name="AutoShape 10"/>
          <p:cNvSpPr>
            <a:spLocks noChangeArrowheads="1"/>
          </p:cNvSpPr>
          <p:nvPr/>
        </p:nvSpPr>
        <p:spPr bwMode="auto">
          <a:xfrm>
            <a:off x="5791200" y="228600"/>
            <a:ext cx="1066800" cy="3657600"/>
          </a:xfrm>
          <a:prstGeom prst="downArrow">
            <a:avLst>
              <a:gd name="adj1" fmla="val 34259"/>
              <a:gd name="adj2" fmla="val 92857"/>
            </a:avLst>
          </a:prstGeom>
          <a:solidFill>
            <a:schemeClr val="accent1">
              <a:alpha val="50000"/>
            </a:schemeClr>
          </a:solidFill>
          <a:ln w="9525">
            <a:miter lim="800000"/>
            <a:headEnd/>
            <a:tailEnd/>
          </a:ln>
          <a:effectLst/>
          <a:scene3d>
            <a:camera prst="legacyPerspectiveTopRight">
              <a:rot lat="17699998" lon="900000" rev="0"/>
            </a:camera>
            <a:lightRig rig="legacyFlat3" dir="b"/>
          </a:scene3d>
          <a:sp3d extrusionH="2016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155" name="AutoShape 11"/>
          <p:cNvSpPr>
            <a:spLocks noChangeArrowheads="1"/>
          </p:cNvSpPr>
          <p:nvPr/>
        </p:nvSpPr>
        <p:spPr bwMode="auto">
          <a:xfrm rot="504427">
            <a:off x="4953000" y="1295400"/>
            <a:ext cx="533400" cy="1219200"/>
          </a:xfrm>
          <a:prstGeom prst="downArrow">
            <a:avLst>
              <a:gd name="adj1" fmla="val 44444"/>
              <a:gd name="adj2" fmla="val 57143"/>
            </a:avLst>
          </a:prstGeom>
          <a:solidFill>
            <a:schemeClr val="accent2">
              <a:alpha val="50000"/>
            </a:schemeClr>
          </a:solidFill>
          <a:ln w="9525">
            <a:miter lim="800000"/>
            <a:headEnd/>
            <a:tailEnd/>
          </a:ln>
          <a:effectLst/>
          <a:scene3d>
            <a:camera prst="legacyPerspectiveBottomLeft">
              <a:rot lat="3300000" lon="1800000" rev="0"/>
            </a:camera>
            <a:lightRig rig="legacyFlat3" dir="b"/>
          </a:scene3d>
          <a:sp3d extrusionH="1000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153" name="Text Box 9"/>
          <p:cNvSpPr txBox="1">
            <a:spLocks noChangeArrowheads="1"/>
          </p:cNvSpPr>
          <p:nvPr/>
        </p:nvSpPr>
        <p:spPr bwMode="auto">
          <a:xfrm>
            <a:off x="1889125" y="109538"/>
            <a:ext cx="72548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2400" i="1">
                <a:latin typeface="Tahoma" pitchFamily="34" charset="0"/>
              </a:rPr>
              <a:t>“For I bear him record, that he hath a great zeal for you, and them that are in </a:t>
            </a:r>
            <a:r>
              <a:rPr lang="en-US" altLang="en-US" sz="2400" i="1" u="sng">
                <a:solidFill>
                  <a:schemeClr val="tx2"/>
                </a:solidFill>
                <a:latin typeface="Tahoma" pitchFamily="34" charset="0"/>
              </a:rPr>
              <a:t>Laodicea</a:t>
            </a:r>
            <a:r>
              <a:rPr lang="en-US" altLang="en-US" sz="2400" i="1">
                <a:latin typeface="Tahoma" pitchFamily="34" charset="0"/>
              </a:rPr>
              <a:t>, and them in </a:t>
            </a:r>
            <a:r>
              <a:rPr lang="en-US" altLang="en-US" sz="2400" i="1" u="sng">
                <a:solidFill>
                  <a:schemeClr val="tx2"/>
                </a:solidFill>
                <a:latin typeface="Tahoma" pitchFamily="34" charset="0"/>
              </a:rPr>
              <a:t>Hierapolis</a:t>
            </a:r>
            <a:r>
              <a:rPr lang="en-US" altLang="en-US" sz="2400" i="1">
                <a:latin typeface="Tahoma" pitchFamily="34" charset="0"/>
              </a:rPr>
              <a:t>”</a:t>
            </a:r>
            <a:endParaRPr lang="en-US" altLang="en-US" sz="2400">
              <a:latin typeface="Tahoma" pitchFamily="34" charset="0"/>
            </a:endParaRPr>
          </a:p>
          <a:p>
            <a:pPr algn="r" eaLnBrk="1" hangingPunct="1"/>
            <a:r>
              <a:rPr lang="en-US" altLang="en-US" sz="2400">
                <a:latin typeface="Tahoma" pitchFamily="34" charset="0"/>
              </a:rPr>
              <a:t>(Col. 4:13) </a:t>
            </a:r>
          </a:p>
        </p:txBody>
      </p:sp>
      <p:sp>
        <p:nvSpPr>
          <p:cNvPr id="6156" name="Text Box 12">
            <a:hlinkClick r:id="rId3"/>
          </p:cNvPr>
          <p:cNvSpPr txBox="1">
            <a:spLocks noChangeArrowheads="1"/>
          </p:cNvSpPr>
          <p:nvPr/>
        </p:nvSpPr>
        <p:spPr bwMode="auto">
          <a:xfrm>
            <a:off x="3124200" y="4569023"/>
            <a:ext cx="5867400" cy="307777"/>
          </a:xfrm>
          <a:prstGeom prst="rect">
            <a:avLst/>
          </a:prstGeom>
          <a:solidFill>
            <a:schemeClr val="bg2">
              <a:alpha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en-US" sz="1400" i="1">
                <a:latin typeface="Arial" pitchFamily="34" charset="0"/>
              </a:rPr>
              <a:t>http://www.luthersem.edu/ckoester/Revelation/Laodicea/Hieropolis.htm</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entr" presetSubtype="0" accel="100000"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1000" fill="hold"/>
                                        <p:tgtEl>
                                          <p:spTgt spid="6147"/>
                                        </p:tgtEl>
                                        <p:attrNameLst>
                                          <p:attrName>ppt_w</p:attrName>
                                        </p:attrNameLst>
                                      </p:cBhvr>
                                      <p:tavLst>
                                        <p:tav tm="0">
                                          <p:val>
                                            <p:strVal val="#ppt_w*0.05"/>
                                          </p:val>
                                        </p:tav>
                                        <p:tav tm="100000">
                                          <p:val>
                                            <p:strVal val="#ppt_w"/>
                                          </p:val>
                                        </p:tav>
                                      </p:tavLst>
                                    </p:anim>
                                    <p:anim calcmode="lin" valueType="num">
                                      <p:cBhvr>
                                        <p:cTn id="8" dur="1000" fill="hold"/>
                                        <p:tgtEl>
                                          <p:spTgt spid="6147"/>
                                        </p:tgtEl>
                                        <p:attrNameLst>
                                          <p:attrName>ppt_h</p:attrName>
                                        </p:attrNameLst>
                                      </p:cBhvr>
                                      <p:tavLst>
                                        <p:tav tm="0">
                                          <p:val>
                                            <p:strVal val="#ppt_h"/>
                                          </p:val>
                                        </p:tav>
                                        <p:tav tm="100000">
                                          <p:val>
                                            <p:strVal val="#ppt_h"/>
                                          </p:val>
                                        </p:tav>
                                      </p:tavLst>
                                    </p:anim>
                                    <p:anim calcmode="lin" valueType="num">
                                      <p:cBhvr>
                                        <p:cTn id="9" dur="1000" fill="hold"/>
                                        <p:tgtEl>
                                          <p:spTgt spid="6147"/>
                                        </p:tgtEl>
                                        <p:attrNameLst>
                                          <p:attrName>ppt_x</p:attrName>
                                        </p:attrNameLst>
                                      </p:cBhvr>
                                      <p:tavLst>
                                        <p:tav tm="0">
                                          <p:val>
                                            <p:strVal val="#ppt_x-.2"/>
                                          </p:val>
                                        </p:tav>
                                        <p:tav tm="100000">
                                          <p:val>
                                            <p:strVal val="#ppt_x"/>
                                          </p:val>
                                        </p:tav>
                                      </p:tavLst>
                                    </p:anim>
                                    <p:anim calcmode="lin" valueType="num">
                                      <p:cBhvr>
                                        <p:cTn id="10" dur="1000" fill="hold"/>
                                        <p:tgtEl>
                                          <p:spTgt spid="6147"/>
                                        </p:tgtEl>
                                        <p:attrNameLst>
                                          <p:attrName>ppt_y</p:attrName>
                                        </p:attrNameLst>
                                      </p:cBhvr>
                                      <p:tavLst>
                                        <p:tav tm="0">
                                          <p:val>
                                            <p:strVal val="#ppt_y"/>
                                          </p:val>
                                        </p:tav>
                                        <p:tav tm="100000">
                                          <p:val>
                                            <p:strVal val="#ppt_y"/>
                                          </p:val>
                                        </p:tav>
                                      </p:tavLst>
                                    </p:anim>
                                    <p:animEffect transition="in" filter="fade">
                                      <p:cBhvr>
                                        <p:cTn id="11" dur="1000"/>
                                        <p:tgtEl>
                                          <p:spTgt spid="6147"/>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iterate type="lt">
                                    <p:tmAbs val="75"/>
                                  </p:iterate>
                                  <p:childTnLst>
                                    <p:set>
                                      <p:cBhvr>
                                        <p:cTn id="14" dur="1" fill="hold">
                                          <p:stCondLst>
                                            <p:cond delay="74"/>
                                          </p:stCondLst>
                                        </p:cTn>
                                        <p:tgtEl>
                                          <p:spTgt spid="6153"/>
                                        </p:tgtEl>
                                        <p:attrNameLst>
                                          <p:attrName>style.visibility</p:attrName>
                                        </p:attrNameLst>
                                      </p:cBhvr>
                                      <p:to>
                                        <p:strVal val="visible"/>
                                      </p:to>
                                    </p:set>
                                  </p:childTnLst>
                                </p:cTn>
                              </p:par>
                            </p:childTnLst>
                          </p:cTn>
                        </p:par>
                        <p:par>
                          <p:cTn id="15" fill="hold" nodeType="afterGroup">
                            <p:stCondLst>
                              <p:cond delay="8575"/>
                            </p:stCondLst>
                            <p:childTnLst>
                              <p:par>
                                <p:cTn id="16" presetID="12" presetClass="entr" presetSubtype="1" fill="hold" grpId="0" nodeType="afterEffect">
                                  <p:stCondLst>
                                    <p:cond delay="0"/>
                                  </p:stCondLst>
                                  <p:childTnLst>
                                    <p:set>
                                      <p:cBhvr>
                                        <p:cTn id="17" dur="1" fill="hold">
                                          <p:stCondLst>
                                            <p:cond delay="0"/>
                                          </p:stCondLst>
                                        </p:cTn>
                                        <p:tgtEl>
                                          <p:spTgt spid="6155"/>
                                        </p:tgtEl>
                                        <p:attrNameLst>
                                          <p:attrName>style.visibility</p:attrName>
                                        </p:attrNameLst>
                                      </p:cBhvr>
                                      <p:to>
                                        <p:strVal val="visible"/>
                                      </p:to>
                                    </p:set>
                                    <p:animEffect transition="in" filter="slide(fromTop)">
                                      <p:cBhvr>
                                        <p:cTn id="18" dur="500"/>
                                        <p:tgtEl>
                                          <p:spTgt spid="6155"/>
                                        </p:tgtEl>
                                      </p:cBhvr>
                                    </p:animEffect>
                                  </p:childTnLst>
                                </p:cTn>
                              </p:par>
                            </p:childTnLst>
                          </p:cTn>
                        </p:par>
                        <p:par>
                          <p:cTn id="19" fill="hold" nodeType="afterGroup">
                            <p:stCondLst>
                              <p:cond delay="9075"/>
                            </p:stCondLst>
                            <p:childTnLst>
                              <p:par>
                                <p:cTn id="20" presetID="17" presetClass="entr" presetSubtype="1" fill="hold" grpId="0" nodeType="afterEffect">
                                  <p:stCondLst>
                                    <p:cond delay="0"/>
                                  </p:stCondLst>
                                  <p:childTnLst>
                                    <p:set>
                                      <p:cBhvr>
                                        <p:cTn id="21" dur="1" fill="hold">
                                          <p:stCondLst>
                                            <p:cond delay="0"/>
                                          </p:stCondLst>
                                        </p:cTn>
                                        <p:tgtEl>
                                          <p:spTgt spid="6154"/>
                                        </p:tgtEl>
                                        <p:attrNameLst>
                                          <p:attrName>style.visibility</p:attrName>
                                        </p:attrNameLst>
                                      </p:cBhvr>
                                      <p:to>
                                        <p:strVal val="visible"/>
                                      </p:to>
                                    </p:set>
                                    <p:anim calcmode="lin" valueType="num">
                                      <p:cBhvr>
                                        <p:cTn id="22" dur="500" fill="hold"/>
                                        <p:tgtEl>
                                          <p:spTgt spid="6154"/>
                                        </p:tgtEl>
                                        <p:attrNameLst>
                                          <p:attrName>ppt_x</p:attrName>
                                        </p:attrNameLst>
                                      </p:cBhvr>
                                      <p:tavLst>
                                        <p:tav tm="0">
                                          <p:val>
                                            <p:strVal val="#ppt_x"/>
                                          </p:val>
                                        </p:tav>
                                        <p:tav tm="100000">
                                          <p:val>
                                            <p:strVal val="#ppt_x"/>
                                          </p:val>
                                        </p:tav>
                                      </p:tavLst>
                                    </p:anim>
                                    <p:anim calcmode="lin" valueType="num">
                                      <p:cBhvr>
                                        <p:cTn id="23" dur="500" fill="hold"/>
                                        <p:tgtEl>
                                          <p:spTgt spid="6154"/>
                                        </p:tgtEl>
                                        <p:attrNameLst>
                                          <p:attrName>ppt_y</p:attrName>
                                        </p:attrNameLst>
                                      </p:cBhvr>
                                      <p:tavLst>
                                        <p:tav tm="0">
                                          <p:val>
                                            <p:strVal val="#ppt_y-#ppt_h/2"/>
                                          </p:val>
                                        </p:tav>
                                        <p:tav tm="100000">
                                          <p:val>
                                            <p:strVal val="#ppt_y"/>
                                          </p:val>
                                        </p:tav>
                                      </p:tavLst>
                                    </p:anim>
                                    <p:anim calcmode="lin" valueType="num">
                                      <p:cBhvr>
                                        <p:cTn id="24" dur="500" fill="hold"/>
                                        <p:tgtEl>
                                          <p:spTgt spid="6154"/>
                                        </p:tgtEl>
                                        <p:attrNameLst>
                                          <p:attrName>ppt_w</p:attrName>
                                        </p:attrNameLst>
                                      </p:cBhvr>
                                      <p:tavLst>
                                        <p:tav tm="0">
                                          <p:val>
                                            <p:strVal val="#ppt_w"/>
                                          </p:val>
                                        </p:tav>
                                        <p:tav tm="100000">
                                          <p:val>
                                            <p:strVal val="#ppt_w"/>
                                          </p:val>
                                        </p:tav>
                                      </p:tavLst>
                                    </p:anim>
                                    <p:anim calcmode="lin" valueType="num">
                                      <p:cBhvr>
                                        <p:cTn id="25" dur="500" fill="hold"/>
                                        <p:tgtEl>
                                          <p:spTgt spid="61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5" grpId="0" animBg="1"/>
      <p:bldP spid="615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89C79226-EA1A-4B3E-A5E1-D9824823693D}" type="slidenum">
              <a:rPr lang="en-US" altLang="en-US"/>
              <a:pPr/>
              <a:t>8</a:t>
            </a:fld>
            <a:endParaRPr lang="en-US" altLang="en-US"/>
          </a:p>
        </p:txBody>
      </p:sp>
      <p:sp>
        <p:nvSpPr>
          <p:cNvPr id="1028" name="Text Box 4"/>
          <p:cNvSpPr txBox="1">
            <a:spLocks noChangeArrowheads="1"/>
          </p:cNvSpPr>
          <p:nvPr/>
        </p:nvSpPr>
        <p:spPr bwMode="auto">
          <a:xfrm>
            <a:off x="1066800" y="3886200"/>
            <a:ext cx="26828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3600" b="1">
                <a:latin typeface="Tahoma" pitchFamily="34" charset="0"/>
              </a:rPr>
              <a:t>Laodicea</a:t>
            </a:r>
          </a:p>
          <a:p>
            <a:pPr algn="ctr" eaLnBrk="1" hangingPunct="1"/>
            <a:r>
              <a:rPr lang="en-US" altLang="en-US" sz="3600" b="1">
                <a:latin typeface="Tahoma" pitchFamily="34" charset="0"/>
              </a:rPr>
              <a:t>Hierapolis</a:t>
            </a:r>
          </a:p>
          <a:p>
            <a:pPr algn="ctr" eaLnBrk="1" hangingPunct="1"/>
            <a:r>
              <a:rPr lang="en-US" altLang="en-US" sz="3600" b="1">
                <a:latin typeface="Tahoma" pitchFamily="34" charset="0"/>
              </a:rPr>
              <a:t>Colossae</a:t>
            </a:r>
          </a:p>
        </p:txBody>
      </p:sp>
      <p:pic>
        <p:nvPicPr>
          <p:cNvPr id="4107" name="Picture 1035" descr="Laodice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25" y="0"/>
            <a:ext cx="5349875" cy="6858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27" name="Line 3"/>
          <p:cNvSpPr>
            <a:spLocks noChangeShapeType="1"/>
          </p:cNvSpPr>
          <p:nvPr/>
        </p:nvSpPr>
        <p:spPr bwMode="auto">
          <a:xfrm flipH="1">
            <a:off x="3505200" y="4800600"/>
            <a:ext cx="3657600" cy="457200"/>
          </a:xfrm>
          <a:prstGeom prst="line">
            <a:avLst/>
          </a:prstGeom>
          <a:noFill/>
          <a:ln w="50800">
            <a:solidFill>
              <a:srgbClr val="FFFFFF"/>
            </a:solidFill>
            <a:miter lim="800000"/>
            <a:headEnd type="stealth" w="lg" len="lg"/>
            <a:tailEnd type="none" w="lg" len="lg"/>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lstStyle/>
          <a:p>
            <a:endParaRPr lang="en-US">
              <a:effectLst>
                <a:outerShdw blurRad="38100" dist="38100" dir="2700000" algn="tl">
                  <a:srgbClr val="000000">
                    <a:alpha val="43137"/>
                  </a:srgbClr>
                </a:outerShdw>
              </a:effectLst>
            </a:endParaRPr>
          </a:p>
        </p:txBody>
      </p:sp>
      <p:sp>
        <p:nvSpPr>
          <p:cNvPr id="4108" name="Text Box 1036">
            <a:hlinkClick r:id="rId2"/>
          </p:cNvPr>
          <p:cNvSpPr txBox="1">
            <a:spLocks noChangeArrowheads="1"/>
          </p:cNvSpPr>
          <p:nvPr/>
        </p:nvSpPr>
        <p:spPr bwMode="auto">
          <a:xfrm>
            <a:off x="914400" y="76200"/>
            <a:ext cx="2743200" cy="650875"/>
          </a:xfrm>
          <a:prstGeom prst="rect">
            <a:avLst/>
          </a:prstGeom>
          <a:solidFill>
            <a:schemeClr val="bg2">
              <a:alpha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latin typeface="Arial" pitchFamily="34" charset="0"/>
              </a:rPr>
              <a:t>courtesy of www.holylandphotos.org</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left)">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507C0A90-F14F-4A0D-8B93-1C8521D96BC5}" type="slidenum">
              <a:rPr lang="en-US" altLang="en-US"/>
              <a:pPr/>
              <a:t>9</a:t>
            </a:fld>
            <a:endParaRPr lang="en-US" altLang="en-US"/>
          </a:p>
        </p:txBody>
      </p:sp>
      <p:sp>
        <p:nvSpPr>
          <p:cNvPr id="7170" name="Rectangle 2"/>
          <p:cNvSpPr>
            <a:spLocks noChangeArrowheads="1"/>
          </p:cNvSpPr>
          <p:nvPr/>
        </p:nvSpPr>
        <p:spPr bwMode="auto">
          <a:xfrm>
            <a:off x="1627188" y="944563"/>
            <a:ext cx="589121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r>
              <a:rPr lang="en-US" altLang="en-US" sz="2400"/>
              <a:t>  </a:t>
            </a:r>
            <a:r>
              <a:rPr lang="en-US" altLang="en-US" sz="23600"/>
              <a:t> </a:t>
            </a:r>
            <a:r>
              <a:rPr lang="en-US" altLang="en-US" sz="2400"/>
              <a:t>                                                                        </a:t>
            </a:r>
          </a:p>
          <a:p>
            <a:pPr algn="r"/>
            <a:endParaRPr lang="en-US" altLang="en-US" sz="2400"/>
          </a:p>
        </p:txBody>
      </p:sp>
      <p:sp>
        <p:nvSpPr>
          <p:cNvPr id="7173" name="Rectangle 5"/>
          <p:cNvSpPr>
            <a:spLocks noChangeArrowheads="1"/>
          </p:cNvSpPr>
          <p:nvPr/>
        </p:nvSpPr>
        <p:spPr bwMode="auto">
          <a:xfrm>
            <a:off x="381000" y="1905000"/>
            <a:ext cx="8763000" cy="4953000"/>
          </a:xfrm>
          <a:prstGeom prst="rect">
            <a:avLst/>
          </a:prstGeom>
          <a:ln/>
        </p:spPr>
        <p:style>
          <a:lnRef idx="2">
            <a:schemeClr val="accent6"/>
          </a:lnRef>
          <a:fillRef idx="1">
            <a:schemeClr val="lt1"/>
          </a:fillRef>
          <a:effectRef idx="0">
            <a:schemeClr val="accent6"/>
          </a:effectRef>
          <a:fontRef idx="minor">
            <a:schemeClr val="dk1"/>
          </a:fontRef>
        </p:style>
        <p:txBody>
          <a:bodyPr/>
          <a:lstStyle/>
          <a:p>
            <a:pPr eaLnBrk="1" hangingPunct="1"/>
            <a:r>
              <a:rPr lang="en-US" altLang="en-US" sz="2400" dirty="0">
                <a:latin typeface="Tahoma" pitchFamily="34" charset="0"/>
                <a:cs typeface="Tahoma" pitchFamily="34" charset="0"/>
              </a:rPr>
              <a:t>“Across the </a:t>
            </a:r>
          </a:p>
          <a:p>
            <a:pPr eaLnBrk="1" hangingPunct="1"/>
            <a:r>
              <a:rPr lang="en-US" altLang="en-US" sz="2400" dirty="0">
                <a:latin typeface="Tahoma" pitchFamily="34" charset="0"/>
                <a:cs typeface="Tahoma" pitchFamily="34" charset="0"/>
              </a:rPr>
              <a:t>valley from </a:t>
            </a:r>
          </a:p>
          <a:p>
            <a:pPr eaLnBrk="1" hangingPunct="1"/>
            <a:r>
              <a:rPr lang="en-US" altLang="en-US" sz="2400" dirty="0">
                <a:latin typeface="Tahoma" pitchFamily="34" charset="0"/>
                <a:cs typeface="Tahoma" pitchFamily="34" charset="0"/>
              </a:rPr>
              <a:t>Laodicea is an</a:t>
            </a:r>
          </a:p>
          <a:p>
            <a:pPr eaLnBrk="1" hangingPunct="1"/>
            <a:r>
              <a:rPr lang="en-US" altLang="en-US" sz="2400" dirty="0">
                <a:latin typeface="Tahoma" pitchFamily="34" charset="0"/>
                <a:cs typeface="Tahoma" pitchFamily="34" charset="0"/>
              </a:rPr>
              <a:t>enormous hot </a:t>
            </a:r>
          </a:p>
          <a:p>
            <a:pPr eaLnBrk="1" hangingPunct="1"/>
            <a:r>
              <a:rPr lang="en-US" altLang="en-US" sz="2400" dirty="0">
                <a:latin typeface="Tahoma" pitchFamily="34" charset="0"/>
                <a:cs typeface="Tahoma" pitchFamily="34" charset="0"/>
              </a:rPr>
              <a:t>spring. The </a:t>
            </a:r>
          </a:p>
          <a:p>
            <a:pPr eaLnBrk="1" hangingPunct="1"/>
            <a:r>
              <a:rPr lang="en-US" altLang="en-US" sz="2400" dirty="0">
                <a:latin typeface="Tahoma" pitchFamily="34" charset="0"/>
                <a:cs typeface="Tahoma" pitchFamily="34" charset="0"/>
              </a:rPr>
              <a:t>white mineral </a:t>
            </a:r>
          </a:p>
          <a:p>
            <a:pPr eaLnBrk="1" hangingPunct="1"/>
            <a:r>
              <a:rPr lang="en-US" altLang="en-US" sz="2400" dirty="0">
                <a:latin typeface="Tahoma" pitchFamily="34" charset="0"/>
                <a:cs typeface="Tahoma" pitchFamily="34" charset="0"/>
              </a:rPr>
              <a:t>deposits from </a:t>
            </a:r>
          </a:p>
          <a:p>
            <a:pPr eaLnBrk="1" hangingPunct="1"/>
            <a:r>
              <a:rPr lang="en-US" altLang="en-US" sz="2400" dirty="0">
                <a:latin typeface="Tahoma" pitchFamily="34" charset="0"/>
                <a:cs typeface="Tahoma" pitchFamily="34" charset="0"/>
              </a:rPr>
              <a:t>the spring are </a:t>
            </a:r>
          </a:p>
          <a:p>
            <a:pPr eaLnBrk="1" hangingPunct="1"/>
            <a:r>
              <a:rPr lang="en-US" altLang="en-US" sz="2400" dirty="0">
                <a:latin typeface="Tahoma" pitchFamily="34" charset="0"/>
                <a:cs typeface="Tahoma" pitchFamily="34" charset="0"/>
              </a:rPr>
              <a:t>visible for </a:t>
            </a:r>
          </a:p>
          <a:p>
            <a:pPr eaLnBrk="1" hangingPunct="1"/>
            <a:r>
              <a:rPr lang="en-US" altLang="en-US" sz="2400" dirty="0">
                <a:latin typeface="Tahoma" pitchFamily="34" charset="0"/>
                <a:cs typeface="Tahoma" pitchFamily="34" charset="0"/>
              </a:rPr>
              <a:t>miles across </a:t>
            </a:r>
          </a:p>
          <a:p>
            <a:pPr eaLnBrk="1" hangingPunct="1"/>
            <a:r>
              <a:rPr lang="en-US" altLang="en-US" sz="2400" dirty="0">
                <a:latin typeface="Tahoma" pitchFamily="34" charset="0"/>
                <a:cs typeface="Tahoma" pitchFamily="34" charset="0"/>
              </a:rPr>
              <a:t>the valley. </a:t>
            </a:r>
          </a:p>
          <a:p>
            <a:pPr eaLnBrk="1" hangingPunct="1"/>
            <a:r>
              <a:rPr lang="en-US" altLang="en-US" sz="2400" dirty="0">
                <a:latin typeface="Tahoma" pitchFamily="34" charset="0"/>
                <a:cs typeface="Tahoma" pitchFamily="34" charset="0"/>
              </a:rPr>
              <a:t>The town of </a:t>
            </a:r>
          </a:p>
          <a:p>
            <a:pPr eaLnBrk="1" hangingPunct="1"/>
            <a:r>
              <a:rPr lang="en-US" altLang="en-US" sz="2400" dirty="0" smtClean="0">
                <a:latin typeface="Tahoma" pitchFamily="34" charset="0"/>
                <a:cs typeface="Tahoma" pitchFamily="34" charset="0"/>
              </a:rPr>
              <a:t>Hierapolis </a:t>
            </a:r>
            <a:r>
              <a:rPr lang="en-US" altLang="en-US" sz="2400" dirty="0">
                <a:latin typeface="Tahoma" pitchFamily="34" charset="0"/>
                <a:cs typeface="Tahoma" pitchFamily="34" charset="0"/>
              </a:rPr>
              <a:t>was built near this spring.”</a:t>
            </a:r>
            <a:endParaRPr lang="en-US" altLang="en-US" sz="4800" dirty="0"/>
          </a:p>
        </p:txBody>
      </p:sp>
      <p:pic>
        <p:nvPicPr>
          <p:cNvPr id="7171" name="Picture 3" descr="Hot%20Sprin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00200"/>
            <a:ext cx="6751638" cy="4776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175" name="Text Box 7"/>
          <p:cNvSpPr txBox="1">
            <a:spLocks noChangeArrowheads="1"/>
          </p:cNvSpPr>
          <p:nvPr/>
        </p:nvSpPr>
        <p:spPr bwMode="auto">
          <a:xfrm>
            <a:off x="1295400" y="74613"/>
            <a:ext cx="789463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altLang="en-US" sz="3200" b="1" dirty="0">
                <a:latin typeface="Tahoma" pitchFamily="34" charset="0"/>
              </a:rPr>
              <a:t>Hierapolis</a:t>
            </a:r>
            <a:r>
              <a:rPr lang="en-US" altLang="en-US" sz="3200" dirty="0">
                <a:latin typeface="Tahoma" pitchFamily="34" charset="0"/>
              </a:rPr>
              <a:t>, hot </a:t>
            </a:r>
            <a:r>
              <a:rPr lang="en-US" altLang="en-US" sz="3200" dirty="0" smtClean="0">
                <a:latin typeface="Tahoma" pitchFamily="34" charset="0"/>
              </a:rPr>
              <a:t>H</a:t>
            </a:r>
            <a:r>
              <a:rPr lang="en-US" altLang="en-US" sz="3200" baseline="-25000" dirty="0" smtClean="0">
                <a:latin typeface="Tahoma" pitchFamily="34" charset="0"/>
              </a:rPr>
              <a:t>2</a:t>
            </a:r>
            <a:r>
              <a:rPr lang="en-US" altLang="en-US" sz="3200" dirty="0" smtClean="0">
                <a:latin typeface="Tahoma" pitchFamily="34" charset="0"/>
              </a:rPr>
              <a:t>O</a:t>
            </a:r>
          </a:p>
          <a:p>
            <a:pPr algn="ctr" eaLnBrk="1" hangingPunct="1"/>
            <a:r>
              <a:rPr lang="en-US" altLang="en-US" sz="3200" b="1" dirty="0" smtClean="0">
                <a:latin typeface="Tahoma" pitchFamily="34" charset="0"/>
              </a:rPr>
              <a:t>Colossae</a:t>
            </a:r>
            <a:r>
              <a:rPr lang="en-US" altLang="en-US" sz="3200" dirty="0">
                <a:latin typeface="Tahoma" pitchFamily="34" charset="0"/>
              </a:rPr>
              <a:t>, </a:t>
            </a:r>
            <a:r>
              <a:rPr lang="en-US" altLang="en-US" sz="3200" dirty="0" smtClean="0">
                <a:latin typeface="Tahoma" pitchFamily="34" charset="0"/>
              </a:rPr>
              <a:t>cold</a:t>
            </a:r>
            <a:endParaRPr lang="en-US" altLang="en-US" sz="3200" dirty="0">
              <a:latin typeface="Tahoma" pitchFamily="34" charset="0"/>
            </a:endParaRPr>
          </a:p>
          <a:p>
            <a:pPr algn="ctr" eaLnBrk="1" hangingPunct="1"/>
            <a:r>
              <a:rPr lang="en-US" altLang="en-US" sz="3200" b="1" dirty="0" smtClean="0">
                <a:latin typeface="Tahoma" pitchFamily="34" charset="0"/>
              </a:rPr>
              <a:t>Laodicea</a:t>
            </a:r>
            <a:r>
              <a:rPr lang="en-US" altLang="en-US" sz="3200" dirty="0" smtClean="0">
                <a:latin typeface="Tahoma" pitchFamily="34" charset="0"/>
              </a:rPr>
              <a:t>, in the middle/lukewarm </a:t>
            </a:r>
            <a:r>
              <a:rPr lang="en-US" altLang="en-US" sz="3200" dirty="0">
                <a:latin typeface="Tahoma" pitchFamily="34" charset="0"/>
              </a:rPr>
              <a:t>H</a:t>
            </a:r>
            <a:r>
              <a:rPr lang="en-US" altLang="en-US" sz="3200" baseline="-25000" dirty="0">
                <a:latin typeface="Tahoma" pitchFamily="34" charset="0"/>
              </a:rPr>
              <a:t>2</a:t>
            </a:r>
            <a:r>
              <a:rPr lang="en-US" altLang="en-US" sz="3200" dirty="0">
                <a:latin typeface="Tahoma" pitchFamily="34" charset="0"/>
              </a:rPr>
              <a:t>O</a:t>
            </a:r>
          </a:p>
        </p:txBody>
      </p:sp>
      <p:sp>
        <p:nvSpPr>
          <p:cNvPr id="7176" name="Rectangle 8"/>
          <p:cNvSpPr>
            <a:spLocks noChangeArrowheads="1"/>
          </p:cNvSpPr>
          <p:nvPr/>
        </p:nvSpPr>
        <p:spPr bwMode="auto">
          <a:xfrm>
            <a:off x="4495800" y="6019800"/>
            <a:ext cx="4648200" cy="307777"/>
          </a:xfrm>
          <a:prstGeom prst="rect">
            <a:avLst/>
          </a:prstGeom>
          <a:solidFill>
            <a:schemeClr val="bg2">
              <a:alpha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1" hangingPunct="1"/>
            <a:r>
              <a:rPr lang="en-US" altLang="en-US" sz="1400">
                <a:latin typeface="Arial" pitchFamily="34" charset="0"/>
                <a:hlinkClick r:id="rId3"/>
              </a:rPr>
              <a:t>http://www.luthersem.edu/ckoester/Revelation/main.htm</a:t>
            </a:r>
            <a:endParaRPr lang="en-US" altLang="en-US" sz="1400">
              <a:latin typeface="Arial"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ircle(in)">
                                      <p:cBhvr>
                                        <p:cTn id="7" dur="2000"/>
                                        <p:tgtEl>
                                          <p:spTgt spid="717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175"/>
                                        </p:tgtEl>
                                        <p:attrNameLst>
                                          <p:attrName>style.visibility</p:attrName>
                                        </p:attrNameLst>
                                      </p:cBhvr>
                                      <p:to>
                                        <p:strVal val="visible"/>
                                      </p:to>
                                    </p:set>
                                    <p:animEffect transition="in" filter="wipe(left)">
                                      <p:cBhvr>
                                        <p:cTn id="10"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utoUpdateAnimBg="0"/>
    </p:bldLst>
  </p:timing>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LUEWEAV">
  <a:themeElements>
    <a:clrScheme name="BLUEWEAV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fontScheme name="BLUEWEAV">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UEWEAV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BLUEWEAV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CCCCFF"/>
        </a:hlink>
        <a:folHlink>
          <a:srgbClr val="5E6FD4"/>
        </a:folHlink>
      </a:clrScheme>
      <a:clrMap bg1="lt1" tx1="dk1" bg2="lt2" tx2="dk2" accent1="accent1" accent2="accent2" accent3="accent3" accent4="accent4" accent5="accent5" accent6="accent6" hlink="hlink" folHlink="folHlink"/>
    </a:extraClrScheme>
    <a:extraClrScheme>
      <a:clrScheme name="BLUEWEAV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EAEAEA"/>
        </a:hlink>
        <a:folHlink>
          <a:srgbClr val="5F5F5F"/>
        </a:folHlink>
      </a:clrScheme>
      <a:clrMap bg1="lt1" tx1="dk1" bg2="lt2" tx2="dk2" accent1="accent1" accent2="accent2" accent3="accent3" accent4="accent4" accent5="accent5" accent6="accent6" hlink="hlink" folHlink="folHlink"/>
    </a:extraClrScheme>
    <a:extraClrScheme>
      <a:clrScheme name="BLUEWEAV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CCFFCC"/>
        </a:hlink>
        <a:folHlink>
          <a:srgbClr val="FFCC66"/>
        </a:folHlink>
      </a:clrScheme>
      <a:clrMap bg1="lt1" tx1="dk1" bg2="lt2" tx2="dk2" accent1="accent1" accent2="accent2" accent3="accent3" accent4="accent4" accent5="accent5" accent6="accent6" hlink="hlink" folHlink="folHlink"/>
    </a:extraClrScheme>
    <a:extraClrScheme>
      <a:clrScheme name="BLUEWEAV 5">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319CB7"/>
        </a:folHlink>
      </a:clrScheme>
      <a:clrMap bg1="dk2" tx1="lt1" bg2="dk1" tx2="lt2" accent1="accent1" accent2="accent2" accent3="accent3" accent4="accent4" accent5="accent5" accent6="accent6" hlink="hlink" folHlink="folHlink"/>
    </a:extraClrScheme>
    <a:extraClrScheme>
      <a:clrScheme name="BLUEWEAV 6">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gital blue design template">
  <a:themeElements>
    <a:clrScheme name="Digital blue design template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Digital blue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gital blue design template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Digital blue design template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Digital blue design template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Digital blue design template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Digital blue design template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Digital blue design template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Digital blue design template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Digital blue design template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Digital blue design template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Digital blue design template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Digital blue design template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Digital blue design template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Digital blue design template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u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BLUEWEAV</Template>
  <TotalTime>594</TotalTime>
  <Words>1043</Words>
  <Application>Microsoft Office PowerPoint</Application>
  <PresentationFormat>On-screen Show (4:3)</PresentationFormat>
  <Paragraphs>189</Paragraphs>
  <Slides>22</Slides>
  <Notes>11</Notes>
  <HiddenSlides>1</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0</vt:i4>
      </vt:variant>
      <vt:variant>
        <vt:lpstr>Slide Titles</vt:lpstr>
      </vt:variant>
      <vt:variant>
        <vt:i4>22</vt:i4>
      </vt:variant>
    </vt:vector>
  </HeadingPairs>
  <TitlesOfParts>
    <vt:vector size="34" baseType="lpstr">
      <vt:lpstr>Arial</vt:lpstr>
      <vt:lpstr>Tempus Sans ITC</vt:lpstr>
      <vt:lpstr>Times New Roman</vt:lpstr>
      <vt:lpstr>Berlin Sans FB Demi</vt:lpstr>
      <vt:lpstr>Tahoma</vt:lpstr>
      <vt:lpstr>Wingdings 2</vt:lpstr>
      <vt:lpstr>Berlin Sans FB</vt:lpstr>
      <vt:lpstr>Arial Black</vt:lpstr>
      <vt:lpstr>Candara</vt:lpstr>
      <vt:lpstr>BLUEWEAV</vt:lpstr>
      <vt:lpstr>Digital blue design template</vt:lpstr>
      <vt:lpstr>Human</vt:lpstr>
      <vt:lpstr>Laodicea</vt:lpstr>
      <vt:lpstr>NOTE: Because of our great appreciation for these pictures, all references are hyperlinked to the original sites so that you can view additional material!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Church at Laodicea</vt:lpstr>
      <vt:lpstr>The Preeminence of Christ as “The Beginning”</vt:lpstr>
      <vt:lpstr>The Church at Laodicea</vt:lpstr>
      <vt:lpstr>Protest and the Picture of Christ (v. 16)</vt:lpstr>
      <vt:lpstr>Do We Have The Spiritual Vision To See Ourselves As Christ Sees Us?</vt:lpstr>
      <vt:lpstr>The Church at Laodicea</vt:lpstr>
      <vt:lpstr>The Church at Laodicea</vt:lpstr>
      <vt:lpstr>The Church at Laodicea</vt:lpstr>
      <vt:lpstr>The Love/Chasten Connection (3:19)</vt:lpstr>
      <vt:lpstr>The Church at Laodicea</vt:lpstr>
      <vt:lpstr>The Church at Laodicea</vt:lpstr>
    </vt:vector>
  </TitlesOfParts>
  <Company>church of Christ</Company>
  <LinksUpToDate>false</LinksUpToDate>
  <SharedDoc>false</SharedDoc>
  <HyperlinkBase>www.revelationandcreation.com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keywords>Laodicea, PPT, charts, slides, Revelation, seven churches of asia</cp:keywords>
  <cp:lastModifiedBy>Steven J. Wallace</cp:lastModifiedBy>
  <cp:revision>34</cp:revision>
  <dcterms:created xsi:type="dcterms:W3CDTF">2003-02-08T20:48:17Z</dcterms:created>
  <dcterms:modified xsi:type="dcterms:W3CDTF">2015-02-04T18:46:56Z</dcterms:modified>
</cp:coreProperties>
</file>